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2" r:id="rId4"/>
    <p:sldId id="263" r:id="rId5"/>
    <p:sldId id="264" r:id="rId6"/>
    <p:sldId id="265" r:id="rId7"/>
    <p:sldId id="257" r:id="rId8"/>
    <p:sldId id="259" r:id="rId9"/>
    <p:sldId id="270" r:id="rId10"/>
    <p:sldId id="261" r:id="rId11"/>
    <p:sldId id="260" r:id="rId12"/>
    <p:sldId id="266" r:id="rId13"/>
    <p:sldId id="267" r:id="rId14"/>
    <p:sldId id="268" r:id="rId15"/>
    <p:sldId id="26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5854"/>
    <a:srgbClr val="F1412F"/>
    <a:srgbClr val="FFFF99"/>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9" d="100"/>
          <a:sy n="59" d="100"/>
        </p:scale>
        <p:origin x="1500" y="2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AE67428-2804-474C-AC40-6781BDF28A67}"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3542363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E67428-2804-474C-AC40-6781BDF28A67}"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168534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E67428-2804-474C-AC40-6781BDF28A67}"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4077424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AE67428-2804-474C-AC40-6781BDF28A67}" type="datetimeFigureOut">
              <a:rPr lang="en-GB" smtClean="0"/>
              <a:t>21/01/2025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3058405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AE67428-2804-474C-AC40-6781BDF28A67}" type="datetimeFigureOut">
              <a:rPr lang="en-GB" smtClean="0"/>
              <a:t>21/01/2025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3236385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AE67428-2804-474C-AC40-6781BDF28A67}" type="datetimeFigureOut">
              <a:rPr lang="en-GB" smtClean="0"/>
              <a:t>21/01/2025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988949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E67428-2804-474C-AC40-6781BDF28A67}" type="datetimeFigureOut">
              <a:rPr lang="en-GB" smtClean="0"/>
              <a:t>21/01/2025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423627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E67428-2804-474C-AC40-6781BDF28A67}" type="datetimeFigureOut">
              <a:rPr lang="en-GB" smtClean="0"/>
              <a:t>21/01/2025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2166614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E67428-2804-474C-AC40-6781BDF28A67}" type="datetimeFigureOut">
              <a:rPr lang="en-GB" smtClean="0"/>
              <a:t>21/01/2025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19986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E67428-2804-474C-AC40-6781BDF28A67}"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1268973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E67428-2804-474C-AC40-6781BDF28A67}" type="datetimeFigureOut">
              <a:rPr lang="en-GB" smtClean="0"/>
              <a:t>21/01/2025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3855-B57A-4AD6-9F7A-83FFFC9E7AB1}" type="slidenum">
              <a:rPr lang="en-GB" smtClean="0"/>
              <a:t>‹#›</a:t>
            </a:fld>
            <a:endParaRPr lang="en-GB"/>
          </a:p>
        </p:txBody>
      </p:sp>
    </p:spTree>
    <p:extLst>
      <p:ext uri="{BB962C8B-B14F-4D97-AF65-F5344CB8AC3E}">
        <p14:creationId xmlns:p14="http://schemas.microsoft.com/office/powerpoint/2010/main" val="3294698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E67428-2804-474C-AC40-6781BDF28A67}" type="datetimeFigureOut">
              <a:rPr lang="en-GB" smtClean="0"/>
              <a:t>21/01/2025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933855-B57A-4AD6-9F7A-83FFFC9E7AB1}" type="slidenum">
              <a:rPr lang="en-GB" smtClean="0"/>
              <a:t>‹#›</a:t>
            </a:fld>
            <a:endParaRPr lang="en-GB"/>
          </a:p>
        </p:txBody>
      </p:sp>
    </p:spTree>
    <p:extLst>
      <p:ext uri="{BB962C8B-B14F-4D97-AF65-F5344CB8AC3E}">
        <p14:creationId xmlns:p14="http://schemas.microsoft.com/office/powerpoint/2010/main" val="1369564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0.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Rwiddowson@colville.cambs.sch.uk" TargetMode="External"/><Relationship Id="rId2" Type="http://schemas.openxmlformats.org/officeDocument/2006/relationships/hyperlink" Target="mailto:office@colville.cambs.sch.uk"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Welcome to Colville Primary School</a:t>
            </a:r>
            <a:endParaRPr lang="en-GB" dirty="0"/>
          </a:p>
        </p:txBody>
      </p:sp>
      <p:sp>
        <p:nvSpPr>
          <p:cNvPr id="3" name="Subtitle 2"/>
          <p:cNvSpPr>
            <a:spLocks noGrp="1"/>
          </p:cNvSpPr>
          <p:nvPr>
            <p:ph type="subTitle" idx="1"/>
          </p:nvPr>
        </p:nvSpPr>
        <p:spPr>
          <a:xfrm>
            <a:off x="1371600" y="3886200"/>
            <a:ext cx="6400800" cy="622920"/>
          </a:xfrm>
        </p:spPr>
        <p:txBody>
          <a:bodyPr/>
          <a:lstStyle/>
          <a:p>
            <a:r>
              <a:rPr lang="en-GB" dirty="0" smtClean="0">
                <a:solidFill>
                  <a:srgbClr val="C00000"/>
                </a:solidFill>
                <a:latin typeface="Brush Script MT" panose="03060802040406070304" pitchFamily="66" charset="0"/>
              </a:rPr>
              <a:t>‘We Love, We Laugh, We Learn’</a:t>
            </a:r>
            <a:endParaRPr lang="en-GB" dirty="0">
              <a:solidFill>
                <a:srgbClr val="C00000"/>
              </a:solidFill>
              <a:latin typeface="Brush Script MT" panose="03060802040406070304"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05661" y="373476"/>
            <a:ext cx="1872208" cy="1855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483768" y="5229200"/>
            <a:ext cx="4392488" cy="646331"/>
          </a:xfrm>
          <a:prstGeom prst="rect">
            <a:avLst/>
          </a:prstGeom>
          <a:noFill/>
        </p:spPr>
        <p:txBody>
          <a:bodyPr wrap="square" rtlCol="0">
            <a:spAutoFit/>
          </a:bodyPr>
          <a:lstStyle/>
          <a:p>
            <a:r>
              <a:rPr lang="en-GB" sz="3600" b="1" dirty="0" smtClean="0"/>
              <a:t>Puffins Nursery Class</a:t>
            </a:r>
            <a:endParaRPr lang="en-GB" sz="3600" b="1"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4581128"/>
            <a:ext cx="1590675" cy="154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323528" y="4581128"/>
            <a:ext cx="1590675" cy="154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19499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solidFill>
                  <a:srgbClr val="0070C0"/>
                </a:solidFill>
              </a:rPr>
              <a:t>Meet the nursery staff!</a:t>
            </a:r>
            <a:endParaRPr lang="en-GB" sz="4000" dirty="0">
              <a:solidFill>
                <a:srgbClr val="0070C0"/>
              </a:solidFill>
            </a:endParaRPr>
          </a:p>
        </p:txBody>
      </p:sp>
      <p:sp>
        <p:nvSpPr>
          <p:cNvPr id="4" name="TextBox 3"/>
          <p:cNvSpPr txBox="1"/>
          <p:nvPr/>
        </p:nvSpPr>
        <p:spPr>
          <a:xfrm>
            <a:off x="971600" y="4797152"/>
            <a:ext cx="7560840" cy="1477328"/>
          </a:xfrm>
          <a:prstGeom prst="rect">
            <a:avLst/>
          </a:prstGeom>
          <a:noFill/>
        </p:spPr>
        <p:txBody>
          <a:bodyPr wrap="square" rtlCol="0">
            <a:spAutoFit/>
          </a:bodyPr>
          <a:lstStyle/>
          <a:p>
            <a:r>
              <a:rPr lang="en-GB" dirty="0" smtClean="0"/>
              <a:t>My name is Rachel </a:t>
            </a:r>
            <a:r>
              <a:rPr lang="en-GB" dirty="0" err="1" smtClean="0"/>
              <a:t>Widdowson</a:t>
            </a:r>
            <a:r>
              <a:rPr lang="en-GB" dirty="0"/>
              <a:t> </a:t>
            </a:r>
            <a:r>
              <a:rPr lang="en-GB" dirty="0" smtClean="0"/>
              <a:t>and I will be your child’s nursery teacher. Mrs Hulme is our nursery nurse. </a:t>
            </a:r>
            <a:r>
              <a:rPr lang="en-GB" dirty="0" smtClean="0"/>
              <a:t>On Thursdays, one of our reception teachers, Miss Christie, leads the class. We </a:t>
            </a:r>
            <a:r>
              <a:rPr lang="en-GB" dirty="0" smtClean="0"/>
              <a:t>look forward to welcoming your child into nursery on their allocated start date. Do spend time looking through the website with your child so they can get to see some of what nursery is like.</a:t>
            </a:r>
            <a:endParaRPr lang="en-GB"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36520" y="116632"/>
            <a:ext cx="1018032" cy="987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6821" y="116632"/>
            <a:ext cx="1011237"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colville.internal\staff$\RWiddowson\Documents\Rachel\Photos\Photos\1293e61e-a2ff-49d6-8ef8-72cd7f596f7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25835" y="1265447"/>
            <a:ext cx="1676366" cy="22322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lville.internal\staff$\RWiddowson\Documents\Rachel\Photos\Photos\IMG_005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24506" y="1276439"/>
            <a:ext cx="1674186" cy="22322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324708" y="3542088"/>
            <a:ext cx="1843192" cy="923330"/>
          </a:xfrm>
          <a:prstGeom prst="rect">
            <a:avLst/>
          </a:prstGeom>
          <a:noFill/>
        </p:spPr>
        <p:txBody>
          <a:bodyPr wrap="square" rtlCol="0">
            <a:spAutoFit/>
          </a:bodyPr>
          <a:lstStyle/>
          <a:p>
            <a:pPr algn="ctr"/>
            <a:r>
              <a:rPr lang="en-GB" b="1" dirty="0" smtClean="0">
                <a:solidFill>
                  <a:schemeClr val="tx2">
                    <a:lumMod val="75000"/>
                  </a:schemeClr>
                </a:solidFill>
              </a:rPr>
              <a:t>Mrs </a:t>
            </a:r>
            <a:r>
              <a:rPr lang="en-GB" b="1" dirty="0" err="1" smtClean="0">
                <a:solidFill>
                  <a:schemeClr val="tx2">
                    <a:lumMod val="75000"/>
                  </a:schemeClr>
                </a:solidFill>
              </a:rPr>
              <a:t>Widdowson</a:t>
            </a:r>
            <a:endParaRPr lang="en-GB" b="1" dirty="0" smtClean="0">
              <a:solidFill>
                <a:schemeClr val="tx2">
                  <a:lumMod val="75000"/>
                </a:schemeClr>
              </a:solidFill>
            </a:endParaRPr>
          </a:p>
          <a:p>
            <a:pPr algn="ctr"/>
            <a:endParaRPr lang="en-GB" b="1" dirty="0" smtClean="0">
              <a:solidFill>
                <a:schemeClr val="tx2">
                  <a:lumMod val="75000"/>
                </a:schemeClr>
              </a:solidFill>
            </a:endParaRPr>
          </a:p>
          <a:p>
            <a:pPr algn="ctr"/>
            <a:r>
              <a:rPr lang="en-GB" b="1" dirty="0" smtClean="0">
                <a:solidFill>
                  <a:schemeClr val="tx2">
                    <a:lumMod val="75000"/>
                  </a:schemeClr>
                </a:solidFill>
              </a:rPr>
              <a:t>Nursery teacher</a:t>
            </a:r>
            <a:endParaRPr lang="en-GB" b="1" dirty="0">
              <a:solidFill>
                <a:schemeClr val="tx2">
                  <a:lumMod val="75000"/>
                </a:schemeClr>
              </a:solidFill>
            </a:endParaRPr>
          </a:p>
        </p:txBody>
      </p:sp>
      <p:sp>
        <p:nvSpPr>
          <p:cNvPr id="6" name="Rectangle 5"/>
          <p:cNvSpPr/>
          <p:nvPr/>
        </p:nvSpPr>
        <p:spPr>
          <a:xfrm>
            <a:off x="3701500" y="3542088"/>
            <a:ext cx="1925035" cy="923330"/>
          </a:xfrm>
          <a:prstGeom prst="rect">
            <a:avLst/>
          </a:prstGeom>
        </p:spPr>
        <p:txBody>
          <a:bodyPr wrap="square">
            <a:spAutoFit/>
          </a:bodyPr>
          <a:lstStyle/>
          <a:p>
            <a:pPr algn="ctr"/>
            <a:r>
              <a:rPr lang="en-GB" b="1" dirty="0" smtClean="0">
                <a:solidFill>
                  <a:schemeClr val="tx2">
                    <a:lumMod val="75000"/>
                  </a:schemeClr>
                </a:solidFill>
              </a:rPr>
              <a:t>Mrs Hulme</a:t>
            </a:r>
            <a:endParaRPr lang="en-GB" b="1" dirty="0">
              <a:solidFill>
                <a:schemeClr val="tx2">
                  <a:lumMod val="75000"/>
                </a:schemeClr>
              </a:solidFill>
            </a:endParaRPr>
          </a:p>
          <a:p>
            <a:pPr algn="ctr"/>
            <a:endParaRPr lang="en-GB" b="1" dirty="0">
              <a:solidFill>
                <a:schemeClr val="tx2">
                  <a:lumMod val="75000"/>
                </a:schemeClr>
              </a:solidFill>
            </a:endParaRPr>
          </a:p>
          <a:p>
            <a:pPr algn="ctr"/>
            <a:r>
              <a:rPr lang="en-GB" b="1" dirty="0">
                <a:solidFill>
                  <a:schemeClr val="tx2">
                    <a:lumMod val="75000"/>
                  </a:schemeClr>
                </a:solidFill>
              </a:rPr>
              <a:t>Nursery </a:t>
            </a:r>
            <a:r>
              <a:rPr lang="en-GB" b="1" dirty="0" smtClean="0">
                <a:solidFill>
                  <a:schemeClr val="tx2">
                    <a:lumMod val="75000"/>
                  </a:schemeClr>
                </a:solidFill>
              </a:rPr>
              <a:t>Nurse</a:t>
            </a:r>
            <a:endParaRPr lang="en-GB" b="1" dirty="0">
              <a:solidFill>
                <a:schemeClr val="tx2">
                  <a:lumMod val="75000"/>
                </a:schemeClr>
              </a:solidFill>
            </a:endParaRPr>
          </a:p>
        </p:txBody>
      </p:sp>
      <p:sp>
        <p:nvSpPr>
          <p:cNvPr id="10" name="TextBox 9"/>
          <p:cNvSpPr txBox="1"/>
          <p:nvPr/>
        </p:nvSpPr>
        <p:spPr>
          <a:xfrm>
            <a:off x="6257200" y="3542088"/>
            <a:ext cx="1843192" cy="1200329"/>
          </a:xfrm>
          <a:prstGeom prst="rect">
            <a:avLst/>
          </a:prstGeom>
          <a:noFill/>
        </p:spPr>
        <p:txBody>
          <a:bodyPr wrap="square" rtlCol="0">
            <a:spAutoFit/>
          </a:bodyPr>
          <a:lstStyle/>
          <a:p>
            <a:pPr algn="ctr"/>
            <a:r>
              <a:rPr lang="en-GB" b="1" dirty="0" smtClean="0">
                <a:solidFill>
                  <a:schemeClr val="tx2">
                    <a:lumMod val="75000"/>
                  </a:schemeClr>
                </a:solidFill>
              </a:rPr>
              <a:t>Miss Christie</a:t>
            </a:r>
          </a:p>
          <a:p>
            <a:pPr algn="ctr"/>
            <a:endParaRPr lang="en-GB" b="1" dirty="0" smtClean="0">
              <a:solidFill>
                <a:schemeClr val="tx2">
                  <a:lumMod val="75000"/>
                </a:schemeClr>
              </a:solidFill>
            </a:endParaRPr>
          </a:p>
          <a:p>
            <a:pPr algn="ctr"/>
            <a:r>
              <a:rPr lang="en-GB" b="1" dirty="0" smtClean="0">
                <a:solidFill>
                  <a:schemeClr val="tx2">
                    <a:lumMod val="75000"/>
                  </a:schemeClr>
                </a:solidFill>
              </a:rPr>
              <a:t>Nursery teacher</a:t>
            </a:r>
          </a:p>
          <a:p>
            <a:pPr algn="ctr"/>
            <a:r>
              <a:rPr lang="en-GB" b="1" dirty="0" smtClean="0">
                <a:solidFill>
                  <a:schemeClr val="tx2">
                    <a:lumMod val="75000"/>
                  </a:schemeClr>
                </a:solidFill>
              </a:rPr>
              <a:t>(Thursdays)</a:t>
            </a:r>
            <a:endParaRPr lang="en-GB" b="1" dirty="0">
              <a:solidFill>
                <a:schemeClr val="tx2">
                  <a:lumMod val="75000"/>
                </a:schemeClr>
              </a:solidFill>
            </a:endParaRPr>
          </a:p>
        </p:txBody>
      </p:sp>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6115854" y="1545615"/>
            <a:ext cx="2187821" cy="1634113"/>
          </a:xfrm>
          <a:prstGeom prst="rect">
            <a:avLst/>
          </a:prstGeom>
        </p:spPr>
      </p:pic>
    </p:spTree>
    <p:extLst>
      <p:ext uri="{BB962C8B-B14F-4D97-AF65-F5344CB8AC3E}">
        <p14:creationId xmlns:p14="http://schemas.microsoft.com/office/powerpoint/2010/main" val="981194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solidFill>
                  <a:srgbClr val="0070C0"/>
                </a:solidFill>
              </a:rPr>
              <a:t>Aims of nursery</a:t>
            </a:r>
            <a:endParaRPr lang="en-GB" sz="4000" dirty="0">
              <a:solidFill>
                <a:srgbClr val="0070C0"/>
              </a:solidFill>
            </a:endParaRPr>
          </a:p>
        </p:txBody>
      </p:sp>
      <p:sp>
        <p:nvSpPr>
          <p:cNvPr id="3" name="Content Placeholder 2"/>
          <p:cNvSpPr>
            <a:spLocks noGrp="1"/>
          </p:cNvSpPr>
          <p:nvPr>
            <p:ph idx="1"/>
          </p:nvPr>
        </p:nvSpPr>
        <p:spPr>
          <a:xfrm>
            <a:off x="457200" y="1600200"/>
            <a:ext cx="8229600" cy="1828799"/>
          </a:xfrm>
        </p:spPr>
        <p:txBody>
          <a:bodyPr>
            <a:normAutofit fontScale="92500" lnSpcReduction="10000"/>
          </a:bodyPr>
          <a:lstStyle/>
          <a:p>
            <a:pPr marL="0" indent="0">
              <a:buNone/>
            </a:pPr>
            <a:r>
              <a:rPr lang="en-GB" dirty="0" smtClean="0"/>
              <a:t>The Colville Primary school motto is</a:t>
            </a:r>
          </a:p>
          <a:p>
            <a:pPr marL="0" indent="0" algn="ctr">
              <a:buNone/>
            </a:pPr>
            <a:r>
              <a:rPr lang="en-GB" sz="4600" dirty="0" smtClean="0">
                <a:solidFill>
                  <a:srgbClr val="C00000"/>
                </a:solidFill>
                <a:latin typeface="Brush Script MT" panose="03060802040406070304" pitchFamily="66" charset="0"/>
              </a:rPr>
              <a:t>‘We Love, We Laugh, We Learn’</a:t>
            </a:r>
            <a:endParaRPr lang="en-GB" sz="4600" dirty="0" smtClean="0"/>
          </a:p>
          <a:p>
            <a:pPr marL="0" indent="0">
              <a:buNone/>
            </a:pPr>
            <a:r>
              <a:rPr lang="en-GB" dirty="0" smtClean="0"/>
              <a:t>And this philosophy starts in nursery.</a:t>
            </a:r>
          </a:p>
          <a:p>
            <a:pPr marL="0" indent="0">
              <a:buNone/>
            </a:pPr>
            <a:endParaRPr lang="en-GB" dirty="0" smtClean="0"/>
          </a:p>
          <a:p>
            <a:pPr marL="0" indent="0">
              <a:buNone/>
            </a:pPr>
            <a:endParaRPr lang="en-GB" dirty="0"/>
          </a:p>
        </p:txBody>
      </p:sp>
      <p:pic>
        <p:nvPicPr>
          <p:cNvPr id="3075" name="Picture 3" descr="\\colville.internal\staff$\RWiddowson\Documents\Rachel\Photos\2020 Jan - July\2021 Cohort\Olivia\IMG_065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97" r="4786"/>
          <a:stretch/>
        </p:blipFill>
        <p:spPr bwMode="auto">
          <a:xfrm rot="5400000">
            <a:off x="2903526" y="3750877"/>
            <a:ext cx="3192932" cy="244827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olville.internal\staff$\RWiddowson\Documents\Rachel\Photos\2020 Jan - July\2020 Cohort\Bryan\IMG_1004.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788"/>
          <a:stretch/>
        </p:blipFill>
        <p:spPr bwMode="auto">
          <a:xfrm rot="5400000">
            <a:off x="5692238" y="3794641"/>
            <a:ext cx="3088115" cy="244827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olville.internal\staff$\RWiddowson\Documents\Rachel\Photos\2020 Jan - July\2020 Cohort\Rianna\IMG_066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5662" b="5074"/>
          <a:stretch/>
        </p:blipFill>
        <p:spPr bwMode="auto">
          <a:xfrm rot="5400000">
            <a:off x="200336" y="3776996"/>
            <a:ext cx="3088115" cy="2447778"/>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116632"/>
            <a:ext cx="1017587" cy="98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33952" y="119824"/>
            <a:ext cx="1014611" cy="984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738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 r="25165"/>
          <a:stretch/>
        </p:blipFill>
        <p:spPr bwMode="auto">
          <a:xfrm rot="5400000">
            <a:off x="1142998" y="-1142999"/>
            <a:ext cx="6858001" cy="9144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a:bodyPr>
          <a:lstStyle/>
          <a:p>
            <a:r>
              <a:rPr lang="en-GB" sz="6000" dirty="0" smtClean="0">
                <a:solidFill>
                  <a:srgbClr val="C00000"/>
                </a:solidFill>
                <a:latin typeface="Brush Script MT" panose="03060802040406070304" pitchFamily="66" charset="0"/>
              </a:rPr>
              <a:t>‘We Love’</a:t>
            </a:r>
            <a:endParaRPr lang="en-GB" sz="6000"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Nursery is your child’s first introduction to school. We want them to start off with a real love of learning. We want them to love being here and to come home each day full of excitement about what they have done and eager to return.</a:t>
            </a:r>
          </a:p>
          <a:p>
            <a:pPr marL="0" indent="0">
              <a:buNone/>
            </a:pPr>
            <a:r>
              <a:rPr lang="en-GB" dirty="0" smtClean="0"/>
              <a:t>Therefore we will spend time and energy trying to get to know your child’s personal interests. We will seek to encourage and engage them through the things they enjoy. We will support them as they learn new things through play.</a:t>
            </a:r>
          </a:p>
          <a:p>
            <a:pPr marL="0" indent="0">
              <a:buNone/>
            </a:pPr>
            <a:endParaRPr lang="en-GB" dirty="0" smtClean="0"/>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5464" y="5733256"/>
            <a:ext cx="1011237"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6992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270" t="300" r="17489" b="-300"/>
          <a:stretch/>
        </p:blipFill>
        <p:spPr bwMode="auto">
          <a:xfrm rot="5400000">
            <a:off x="1146921" y="-1152396"/>
            <a:ext cx="6839210" cy="9144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a:bodyPr>
          <a:lstStyle/>
          <a:p>
            <a:r>
              <a:rPr lang="en-GB" sz="6000" dirty="0" smtClean="0">
                <a:solidFill>
                  <a:srgbClr val="C00000"/>
                </a:solidFill>
                <a:latin typeface="Brush Script MT" panose="03060802040406070304" pitchFamily="66" charset="0"/>
              </a:rPr>
              <a:t>‘We Laugh’</a:t>
            </a:r>
            <a:endParaRPr lang="en-GB" sz="6000" dirty="0"/>
          </a:p>
        </p:txBody>
      </p:sp>
      <p:sp>
        <p:nvSpPr>
          <p:cNvPr id="3" name="Content Placeholder 2"/>
          <p:cNvSpPr>
            <a:spLocks noGrp="1"/>
          </p:cNvSpPr>
          <p:nvPr>
            <p:ph idx="1"/>
          </p:nvPr>
        </p:nvSpPr>
        <p:spPr/>
        <p:txBody>
          <a:bodyPr/>
          <a:lstStyle/>
          <a:p>
            <a:pPr marL="0" indent="0">
              <a:buNone/>
            </a:pPr>
            <a:r>
              <a:rPr lang="en-GB" dirty="0" smtClean="0"/>
              <a:t>There is a lot of laughter in nursery! Whether we’re laughing at silly stories or funny songs, laughing together as we build crazy constructions or play with water and bubbles, or just enjoying getting to know each other’s sense of fun and adventure. Each day should be full of smiles!</a:t>
            </a:r>
            <a:endParaRPr lang="en-GB" dirty="0"/>
          </a:p>
        </p:txBody>
      </p:sp>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79512" y="5733256"/>
            <a:ext cx="1018032" cy="987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6360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r="5264"/>
          <a:stretch/>
        </p:blipFill>
        <p:spPr bwMode="auto">
          <a:xfrm rot="5400000">
            <a:off x="1143000" y="-1143000"/>
            <a:ext cx="6858000" cy="914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a:bodyPr>
          <a:lstStyle/>
          <a:p>
            <a:r>
              <a:rPr lang="en-GB" sz="6000" dirty="0" smtClean="0">
                <a:solidFill>
                  <a:srgbClr val="C00000"/>
                </a:solidFill>
                <a:latin typeface="Brush Script MT" panose="03060802040406070304" pitchFamily="66" charset="0"/>
              </a:rPr>
              <a:t>‘We Learn’</a:t>
            </a:r>
            <a:endParaRPr lang="en-GB" sz="6000" dirty="0"/>
          </a:p>
        </p:txBody>
      </p:sp>
      <p:sp>
        <p:nvSpPr>
          <p:cNvPr id="3" name="Content Placeholder 2"/>
          <p:cNvSpPr>
            <a:spLocks noGrp="1"/>
          </p:cNvSpPr>
          <p:nvPr>
            <p:ph idx="1"/>
          </p:nvPr>
        </p:nvSpPr>
        <p:spPr>
          <a:xfrm>
            <a:off x="419218" y="1268760"/>
            <a:ext cx="8229600" cy="4525963"/>
          </a:xfrm>
        </p:spPr>
        <p:txBody>
          <a:bodyPr/>
          <a:lstStyle/>
          <a:p>
            <a:pPr marL="0" indent="0">
              <a:buNone/>
            </a:pPr>
            <a:r>
              <a:rPr lang="en-GB" dirty="0" smtClean="0"/>
              <a:t>The key areas of the Early Years Curriculum are:</a:t>
            </a:r>
          </a:p>
          <a:p>
            <a:pPr marL="0" indent="0">
              <a:buNone/>
            </a:pPr>
            <a:endParaRPr lang="en-GB" dirty="0"/>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3953" y="5721449"/>
            <a:ext cx="1014611" cy="984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11560" y="5167511"/>
            <a:ext cx="8208911" cy="1569660"/>
          </a:xfrm>
          <a:prstGeom prst="rect">
            <a:avLst/>
          </a:prstGeom>
          <a:noFill/>
        </p:spPr>
        <p:txBody>
          <a:bodyPr wrap="square" rtlCol="0">
            <a:spAutoFit/>
          </a:bodyPr>
          <a:lstStyle/>
          <a:p>
            <a:r>
              <a:rPr lang="en-GB" sz="2400" dirty="0" smtClean="0"/>
              <a:t>We will keep you updated regularly on how your child is achieving through the online Tapestry system, parents </a:t>
            </a:r>
          </a:p>
          <a:p>
            <a:r>
              <a:rPr lang="en-GB" sz="2400" dirty="0" smtClean="0"/>
              <a:t>evenings and school reports. You are also welcome to chat </a:t>
            </a:r>
          </a:p>
          <a:p>
            <a:r>
              <a:rPr lang="en-GB" sz="2400" dirty="0" smtClean="0"/>
              <a:t>with us at any point about how your child is doing.</a:t>
            </a:r>
            <a:endParaRPr lang="en-GB" sz="2400" dirty="0"/>
          </a:p>
        </p:txBody>
      </p:sp>
      <p:pic>
        <p:nvPicPr>
          <p:cNvPr id="10" name="Picture 9"/>
          <p:cNvPicPr/>
          <p:nvPr/>
        </p:nvPicPr>
        <p:blipFill rotWithShape="1">
          <a:blip r:embed="rId4"/>
          <a:srcRect l="775" t="12453" r="1064" b="1101"/>
          <a:stretch/>
        </p:blipFill>
        <p:spPr bwMode="auto">
          <a:xfrm>
            <a:off x="791166" y="1870397"/>
            <a:ext cx="7272808" cy="332268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12880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13" y="1268760"/>
            <a:ext cx="9130387" cy="4293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a:bodyPr>
          <a:lstStyle/>
          <a:p>
            <a:r>
              <a:rPr lang="en-GB" sz="4000" dirty="0" smtClean="0">
                <a:solidFill>
                  <a:srgbClr val="0070C0"/>
                </a:solidFill>
              </a:rPr>
              <a:t>Starting Nursery</a:t>
            </a:r>
            <a:endParaRPr lang="en-GB" sz="4000" dirty="0">
              <a:solidFill>
                <a:srgbClr val="0070C0"/>
              </a:solidFill>
            </a:endParaRPr>
          </a:p>
        </p:txBody>
      </p:sp>
      <p:sp>
        <p:nvSpPr>
          <p:cNvPr id="4" name="TextBox 3"/>
          <p:cNvSpPr txBox="1"/>
          <p:nvPr/>
        </p:nvSpPr>
        <p:spPr>
          <a:xfrm>
            <a:off x="179512" y="1268760"/>
            <a:ext cx="8784976" cy="4278094"/>
          </a:xfrm>
          <a:prstGeom prst="rect">
            <a:avLst/>
          </a:prstGeom>
          <a:noFill/>
        </p:spPr>
        <p:txBody>
          <a:bodyPr wrap="square" rtlCol="0">
            <a:spAutoFit/>
          </a:bodyPr>
          <a:lstStyle/>
          <a:p>
            <a:r>
              <a:rPr lang="en-GB" sz="2000" dirty="0" smtClean="0"/>
              <a:t>Starting nursery can be a very exciting, but maybe a little daunting, time.</a:t>
            </a:r>
          </a:p>
          <a:p>
            <a:endParaRPr lang="en-GB" sz="1900" dirty="0"/>
          </a:p>
          <a:p>
            <a:r>
              <a:rPr lang="en-GB" sz="2000" dirty="0" smtClean="0"/>
              <a:t>Please do fill in the All About Me form in the pack that was sent home. This way Mrs Hulme and I can get an idea about what your child likes (and doesn’t like!) before we meet them and can hopefully ensure toys and activities are available that will most excite them.</a:t>
            </a:r>
          </a:p>
          <a:p>
            <a:endParaRPr lang="en-GB" sz="1900" dirty="0"/>
          </a:p>
          <a:p>
            <a:r>
              <a:rPr lang="en-GB" sz="2000" dirty="0" smtClean="0"/>
              <a:t>Please also take time to talk with your child about nursery. Walk to the school a few times over the summer and point out the nursery playground. Show them the photos on our website and talk about what they’re most looking forward to playing with.</a:t>
            </a:r>
          </a:p>
          <a:p>
            <a:endParaRPr lang="en-GB" dirty="0" smtClean="0"/>
          </a:p>
          <a:p>
            <a:r>
              <a:rPr lang="en-GB" sz="1900" dirty="0" smtClean="0"/>
              <a:t>You will be invited to a Play &amp; Stay session one afternoon in the term before your child starts. </a:t>
            </a:r>
            <a:endParaRPr lang="en-GB" sz="1900" dirty="0"/>
          </a:p>
        </p:txBody>
      </p:sp>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79512" y="5733256"/>
            <a:ext cx="1018032" cy="987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43609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E5854"/>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solidFill>
                  <a:srgbClr val="0070C0"/>
                </a:solidFill>
              </a:rPr>
              <a:t>What happens in nursery?</a:t>
            </a:r>
            <a:endParaRPr lang="en-GB" sz="4000" dirty="0">
              <a:solidFill>
                <a:srgbClr val="0070C0"/>
              </a:solidFill>
            </a:endParaRPr>
          </a:p>
        </p:txBody>
      </p:sp>
      <p:sp>
        <p:nvSpPr>
          <p:cNvPr id="3" name="Content Placeholder 2"/>
          <p:cNvSpPr>
            <a:spLocks noGrp="1"/>
          </p:cNvSpPr>
          <p:nvPr>
            <p:ph idx="1"/>
          </p:nvPr>
        </p:nvSpPr>
        <p:spPr/>
        <p:txBody>
          <a:bodyPr>
            <a:normAutofit lnSpcReduction="10000"/>
          </a:bodyPr>
          <a:lstStyle/>
          <a:p>
            <a:pPr marL="0" indent="0">
              <a:buNone/>
            </a:pPr>
            <a:r>
              <a:rPr lang="en-GB" dirty="0" smtClean="0"/>
              <a:t>The majority of our time is child led and adult supported play. We believe that children learn best when engaged in something that truly interests them. Your child will be able to choose freely between playing indoors and outside and we have a large variety of toys, games and equipment in both spaces. As they play, the teachers will look for opportunities to extend each child’s learning through questioning and suggestion of additional activities.</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3953" y="5721449"/>
            <a:ext cx="1014611" cy="984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89974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0070C0"/>
                </a:solidFill>
              </a:rPr>
              <a:t>What does my child need to be able to do before they start nursery?</a:t>
            </a:r>
            <a:endParaRPr lang="en-GB" dirty="0">
              <a:solidFill>
                <a:srgbClr val="0070C0"/>
              </a:solidFill>
            </a:endParaRPr>
          </a:p>
        </p:txBody>
      </p:sp>
      <p:sp>
        <p:nvSpPr>
          <p:cNvPr id="3" name="Content Placeholder 2"/>
          <p:cNvSpPr>
            <a:spLocks noGrp="1"/>
          </p:cNvSpPr>
          <p:nvPr>
            <p:ph idx="1"/>
          </p:nvPr>
        </p:nvSpPr>
        <p:spPr>
          <a:xfrm>
            <a:off x="467544" y="1484784"/>
            <a:ext cx="8229600" cy="4525963"/>
          </a:xfrm>
        </p:spPr>
        <p:txBody>
          <a:bodyPr>
            <a:normAutofit lnSpcReduction="10000"/>
          </a:bodyPr>
          <a:lstStyle/>
          <a:p>
            <a:pPr marL="0" indent="0">
              <a:buNone/>
            </a:pPr>
            <a:r>
              <a:rPr lang="en-GB" dirty="0" smtClean="0"/>
              <a:t>Please try and encourage your child to become independent with the following before nursery starts:</a:t>
            </a:r>
          </a:p>
          <a:p>
            <a:pPr marL="0" indent="0">
              <a:buNone/>
            </a:pPr>
            <a:r>
              <a:rPr lang="en-GB" dirty="0" smtClean="0"/>
              <a:t>		* Hand washing</a:t>
            </a:r>
          </a:p>
          <a:p>
            <a:pPr marL="0" indent="0">
              <a:buNone/>
            </a:pPr>
            <a:r>
              <a:rPr lang="en-GB" dirty="0"/>
              <a:t>	</a:t>
            </a:r>
            <a:r>
              <a:rPr lang="en-GB" dirty="0" smtClean="0"/>
              <a:t>	* Toileting</a:t>
            </a:r>
          </a:p>
          <a:p>
            <a:pPr marL="0" indent="0">
              <a:buNone/>
            </a:pPr>
            <a:r>
              <a:rPr lang="en-GB" dirty="0"/>
              <a:t>	</a:t>
            </a:r>
            <a:r>
              <a:rPr lang="en-GB" dirty="0" smtClean="0"/>
              <a:t>	* Putting on their coat</a:t>
            </a:r>
          </a:p>
          <a:p>
            <a:pPr marL="0" indent="0">
              <a:buNone/>
            </a:pPr>
            <a:endParaRPr lang="en-GB" sz="1600" dirty="0" smtClean="0"/>
          </a:p>
          <a:p>
            <a:pPr marL="0" indent="0">
              <a:buNone/>
            </a:pPr>
            <a:r>
              <a:rPr lang="en-GB" dirty="0" smtClean="0"/>
              <a:t>However, we do of course understand that they are young, and will help where needed! </a:t>
            </a:r>
            <a:endParaRPr lang="en-GB"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5733256"/>
            <a:ext cx="1017587" cy="98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9192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solidFill>
                  <a:srgbClr val="0070C0"/>
                </a:solidFill>
              </a:rPr>
              <a:t>A nursery day</a:t>
            </a:r>
            <a:endParaRPr lang="en-GB" sz="4000" dirty="0">
              <a:solidFill>
                <a:srgbClr val="0070C0"/>
              </a:solidFill>
            </a:endParaRPr>
          </a:p>
        </p:txBody>
      </p:sp>
      <p:sp>
        <p:nvSpPr>
          <p:cNvPr id="3" name="Content Placeholder 2"/>
          <p:cNvSpPr>
            <a:spLocks noGrp="1"/>
          </p:cNvSpPr>
          <p:nvPr>
            <p:ph idx="1"/>
          </p:nvPr>
        </p:nvSpPr>
        <p:spPr/>
        <p:txBody>
          <a:bodyPr>
            <a:normAutofit fontScale="70000" lnSpcReduction="20000"/>
          </a:bodyPr>
          <a:lstStyle/>
          <a:p>
            <a:pPr marL="0" indent="0">
              <a:buNone/>
            </a:pPr>
            <a:r>
              <a:rPr lang="en-GB" dirty="0" smtClean="0"/>
              <a:t>Nursery starts at 9am</a:t>
            </a:r>
          </a:p>
          <a:p>
            <a:pPr marL="0" indent="0">
              <a:buNone/>
            </a:pPr>
            <a:r>
              <a:rPr lang="en-GB" dirty="0" smtClean="0"/>
              <a:t>Your child will be encouraged to enter nursery on their own and to hang up their coat and bag. They will self register with their name card and then choose their first activity of the day.</a:t>
            </a:r>
          </a:p>
          <a:p>
            <a:pPr marL="0" indent="0">
              <a:buNone/>
            </a:pPr>
            <a:r>
              <a:rPr lang="en-GB" dirty="0" smtClean="0"/>
              <a:t>The adults will encourage, support and deepen the children’s learning through their play. Sometimes we will have specific activities for them to try, other times we will be led by the children. During each morning we will have circle time all together to sing, listen to stories and discuss what we’ve been doing. </a:t>
            </a:r>
            <a:endParaRPr lang="en-GB" dirty="0"/>
          </a:p>
          <a:p>
            <a:pPr marL="0" indent="0">
              <a:buNone/>
            </a:pPr>
            <a:r>
              <a:rPr lang="en-GB" dirty="0" smtClean="0"/>
              <a:t>The children will be given a snack of fruit and milk or water during the morning.</a:t>
            </a:r>
          </a:p>
          <a:p>
            <a:pPr marL="0" indent="0">
              <a:buNone/>
            </a:pPr>
            <a:r>
              <a:rPr lang="en-GB" dirty="0" smtClean="0"/>
              <a:t>Our morning ends at 12. Please let us know who is allowed to collect your child, and do phone the office if this has to change at any point. We cannot let your child go with someone new without permission.</a:t>
            </a:r>
          </a:p>
          <a:p>
            <a:pPr marL="0" indent="0">
              <a:buNone/>
            </a:pPr>
            <a:endParaRPr lang="en-GB" dirty="0" smtClean="0"/>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6376" y="5733256"/>
            <a:ext cx="1011237"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30025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solidFill>
                  <a:srgbClr val="0070C0"/>
                </a:solidFill>
              </a:rPr>
              <a:t>Circle Time</a:t>
            </a:r>
            <a:endParaRPr lang="en-GB" sz="4000" dirty="0">
              <a:solidFill>
                <a:srgbClr val="0070C0"/>
              </a:solidFill>
            </a:endParaRPr>
          </a:p>
        </p:txBody>
      </p:sp>
      <p:sp>
        <p:nvSpPr>
          <p:cNvPr id="3" name="Content Placeholder 2"/>
          <p:cNvSpPr>
            <a:spLocks noGrp="1"/>
          </p:cNvSpPr>
          <p:nvPr>
            <p:ph idx="1"/>
          </p:nvPr>
        </p:nvSpPr>
        <p:spPr/>
        <p:txBody>
          <a:bodyPr>
            <a:normAutofit lnSpcReduction="10000"/>
          </a:bodyPr>
          <a:lstStyle/>
          <a:p>
            <a:pPr marL="0" indent="0">
              <a:buNone/>
            </a:pPr>
            <a:r>
              <a:rPr lang="en-GB" dirty="0" smtClean="0"/>
              <a:t>We will usually bring the children together once or twice a session. During </a:t>
            </a:r>
          </a:p>
          <a:p>
            <a:pPr marL="0" indent="0">
              <a:buNone/>
            </a:pPr>
            <a:r>
              <a:rPr lang="en-GB" dirty="0" smtClean="0"/>
              <a:t>this time we might talk about </a:t>
            </a:r>
          </a:p>
          <a:p>
            <a:pPr marL="0" indent="0">
              <a:buNone/>
            </a:pPr>
            <a:r>
              <a:rPr lang="en-GB" dirty="0" smtClean="0"/>
              <a:t>specific topics that are of</a:t>
            </a:r>
          </a:p>
          <a:p>
            <a:pPr marL="0" indent="0">
              <a:buNone/>
            </a:pPr>
            <a:r>
              <a:rPr lang="en-GB" dirty="0" smtClean="0"/>
              <a:t>interest, sing songs together </a:t>
            </a:r>
          </a:p>
          <a:p>
            <a:pPr marL="0" indent="0">
              <a:buNone/>
            </a:pPr>
            <a:r>
              <a:rPr lang="en-GB" dirty="0" smtClean="0"/>
              <a:t>or listen to a story. Later in the</a:t>
            </a:r>
          </a:p>
          <a:p>
            <a:pPr marL="0" indent="0">
              <a:buNone/>
            </a:pPr>
            <a:r>
              <a:rPr lang="en-GB" dirty="0" smtClean="0"/>
              <a:t> term we will start to learn </a:t>
            </a:r>
          </a:p>
          <a:p>
            <a:pPr marL="0" indent="0">
              <a:buNone/>
            </a:pPr>
            <a:r>
              <a:rPr lang="en-GB" dirty="0" smtClean="0"/>
              <a:t>some letter sounds together.</a:t>
            </a:r>
            <a:endParaRPr lang="en-GB" dirty="0"/>
          </a:p>
        </p:txBody>
      </p:sp>
      <p:pic>
        <p:nvPicPr>
          <p:cNvPr id="4098" name="Picture 2" descr="\\colville.internal\staff$\RWiddowson\Documents\Rachel\Photos\2020 Jan - July\IMG_118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5268424" y="2948601"/>
            <a:ext cx="4170215" cy="311479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79512" y="5733256"/>
            <a:ext cx="1018032" cy="987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4702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95326" cy="6525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457200" y="548680"/>
            <a:ext cx="8229600" cy="5577483"/>
          </a:xfrm>
        </p:spPr>
        <p:txBody>
          <a:bodyPr>
            <a:normAutofit/>
          </a:bodyPr>
          <a:lstStyle/>
          <a:p>
            <a:pPr marL="0" indent="0" algn="ctr">
              <a:buNone/>
            </a:pPr>
            <a:r>
              <a:rPr lang="en-GB" sz="4000" dirty="0" smtClean="0">
                <a:solidFill>
                  <a:srgbClr val="0070C0"/>
                </a:solidFill>
              </a:rPr>
              <a:t>What should my child wear?</a:t>
            </a:r>
          </a:p>
          <a:p>
            <a:pPr marL="0" indent="0">
              <a:buNone/>
            </a:pPr>
            <a:endParaRPr lang="en-GB" dirty="0" smtClean="0">
              <a:solidFill>
                <a:schemeClr val="bg1"/>
              </a:solidFill>
            </a:endParaRPr>
          </a:p>
          <a:p>
            <a:pPr marL="0" indent="0" algn="ctr">
              <a:buNone/>
            </a:pPr>
            <a:r>
              <a:rPr lang="en-GB" dirty="0"/>
              <a:t>	</a:t>
            </a:r>
            <a:r>
              <a:rPr lang="en-GB" dirty="0" smtClean="0"/>
              <a:t>We will be spending our time running around, painting, playing with play dough, digging in mud and splashing in water. Please make sure your child is dressed in suitable clothes that you don’t mind getting dirty! </a:t>
            </a:r>
            <a:endParaRPr lang="en-GB" dirty="0"/>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733256"/>
            <a:ext cx="1011237"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6147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fontScale="85000" lnSpcReduction="10000"/>
          </a:bodyPr>
          <a:lstStyle/>
          <a:p>
            <a:pPr marL="0" indent="0" algn="ctr">
              <a:buNone/>
            </a:pPr>
            <a:r>
              <a:rPr lang="en-GB" sz="4700" dirty="0" smtClean="0">
                <a:solidFill>
                  <a:srgbClr val="0070C0"/>
                </a:solidFill>
              </a:rPr>
              <a:t>What should my child bring?</a:t>
            </a:r>
          </a:p>
          <a:p>
            <a:pPr marL="0" indent="0">
              <a:buNone/>
            </a:pPr>
            <a:r>
              <a:rPr lang="en-GB" dirty="0" smtClean="0"/>
              <a:t>	* Please bring a named coat each day. We love being outside whatever the weather</a:t>
            </a:r>
          </a:p>
          <a:p>
            <a:pPr marL="0" indent="0">
              <a:buNone/>
            </a:pPr>
            <a:r>
              <a:rPr lang="en-GB" dirty="0" smtClean="0"/>
              <a:t>	*   Please also bring a spare change of clothes in a named bag. This is useful if your child gets wet playing with water or if they have a toileting accident. If you wish, they can leave their bag on their peg throughout the week rather than bringing it in each day</a:t>
            </a:r>
          </a:p>
          <a:p>
            <a:pPr marL="0" indent="0">
              <a:buNone/>
            </a:pPr>
            <a:r>
              <a:rPr lang="en-GB" dirty="0"/>
              <a:t>	</a:t>
            </a:r>
            <a:r>
              <a:rPr lang="en-GB" dirty="0" smtClean="0"/>
              <a:t>* A named water bottle would be useful. We will also provide cups of drink during the morning</a:t>
            </a:r>
          </a:p>
          <a:p>
            <a:pPr marL="0" indent="0">
              <a:buNone/>
            </a:pPr>
            <a:r>
              <a:rPr lang="en-GB" dirty="0"/>
              <a:t>	</a:t>
            </a:r>
            <a:r>
              <a:rPr lang="en-GB" dirty="0" smtClean="0"/>
              <a:t>* Once the class have settled in, your child will be given a free book bag to take home a book each week. Do 	not buy a book bag!</a:t>
            </a:r>
            <a:endParaRPr lang="en-GB"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79512" y="5733256"/>
            <a:ext cx="1018032" cy="987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128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fontScale="85000" lnSpcReduction="10000"/>
          </a:bodyPr>
          <a:lstStyle/>
          <a:p>
            <a:pPr marL="0" indent="0">
              <a:buNone/>
            </a:pPr>
            <a:r>
              <a:rPr lang="en-GB" sz="4300" dirty="0" smtClean="0">
                <a:solidFill>
                  <a:srgbClr val="0070C0"/>
                </a:solidFill>
              </a:rPr>
              <a:t>How can I communicate with the school?</a:t>
            </a:r>
          </a:p>
          <a:p>
            <a:pPr marL="0" indent="0">
              <a:buNone/>
            </a:pPr>
            <a:r>
              <a:rPr lang="en-GB" dirty="0"/>
              <a:t>	</a:t>
            </a:r>
            <a:r>
              <a:rPr lang="en-GB" dirty="0" smtClean="0"/>
              <a:t>* School email </a:t>
            </a:r>
            <a:r>
              <a:rPr lang="en-GB" sz="2500" dirty="0" smtClean="0">
                <a:hlinkClick r:id="rId2"/>
              </a:rPr>
              <a:t>office@colville.cambs.sch.uk</a:t>
            </a:r>
            <a:endParaRPr lang="en-GB" sz="2500" dirty="0" smtClean="0"/>
          </a:p>
          <a:p>
            <a:pPr marL="0" indent="0">
              <a:buNone/>
            </a:pPr>
            <a:r>
              <a:rPr lang="en-GB" dirty="0"/>
              <a:t>	</a:t>
            </a:r>
            <a:r>
              <a:rPr lang="en-GB" dirty="0" smtClean="0"/>
              <a:t>* Phone number 01223 576246</a:t>
            </a:r>
          </a:p>
          <a:p>
            <a:pPr marL="0" indent="0">
              <a:buNone/>
            </a:pPr>
            <a:r>
              <a:rPr lang="en-GB" dirty="0"/>
              <a:t>	</a:t>
            </a:r>
            <a:r>
              <a:rPr lang="en-GB" dirty="0" smtClean="0"/>
              <a:t>* Teacher email </a:t>
            </a:r>
            <a:r>
              <a:rPr lang="en-GB" sz="2500" dirty="0" smtClean="0">
                <a:hlinkClick r:id="rId3"/>
              </a:rPr>
              <a:t>RWiddowson@colville.cambs.sch.uk</a:t>
            </a:r>
            <a:endParaRPr lang="en-GB" sz="2500" dirty="0" smtClean="0"/>
          </a:p>
          <a:p>
            <a:pPr marL="0" indent="0">
              <a:buNone/>
            </a:pPr>
            <a:r>
              <a:rPr lang="en-GB" dirty="0"/>
              <a:t>	</a:t>
            </a:r>
            <a:r>
              <a:rPr lang="en-GB" dirty="0" smtClean="0"/>
              <a:t>* Feel free to have a quick chat with members of staff when dropping off or collecting your child. For longer talks it will be best to make an appointment so that we can chat uninterrupted</a:t>
            </a:r>
          </a:p>
          <a:p>
            <a:pPr marL="0" indent="0">
              <a:buNone/>
            </a:pPr>
            <a:r>
              <a:rPr lang="en-GB" dirty="0"/>
              <a:t>	</a:t>
            </a:r>
            <a:r>
              <a:rPr lang="en-GB" dirty="0" smtClean="0"/>
              <a:t>* There will be a parents evening in both the Autumn and Spring term and written reports in July</a:t>
            </a:r>
          </a:p>
          <a:p>
            <a:pPr marL="0" indent="0">
              <a:buNone/>
            </a:pPr>
            <a:r>
              <a:rPr lang="en-GB" dirty="0"/>
              <a:t>	</a:t>
            </a:r>
            <a:r>
              <a:rPr lang="en-GB" dirty="0" smtClean="0"/>
              <a:t>* You will receive weekly school newsletters via email from Mr Hastings</a:t>
            </a:r>
            <a:endParaRPr lang="en-GB" dirty="0"/>
          </a:p>
          <a:p>
            <a:pPr marL="0" indent="0">
              <a:buNone/>
            </a:pPr>
            <a:endParaRPr lang="en-GB" dirty="0"/>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5733256"/>
            <a:ext cx="1011237"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19229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8388"/>
            <a:ext cx="6696744" cy="68150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611560" y="2924944"/>
            <a:ext cx="8229600" cy="4525963"/>
          </a:xfrm>
        </p:spPr>
        <p:txBody>
          <a:bodyPr>
            <a:normAutofit/>
          </a:bodyPr>
          <a:lstStyle/>
          <a:p>
            <a:pPr marL="0" indent="0" algn="ctr">
              <a:buNone/>
            </a:pPr>
            <a:r>
              <a:rPr lang="en-GB" dirty="0" smtClean="0">
                <a:solidFill>
                  <a:srgbClr val="0070C0"/>
                </a:solidFill>
              </a:rPr>
              <a:t>We are so excited about meeting your child and we hope they are excited too!</a:t>
            </a:r>
          </a:p>
          <a:p>
            <a:pPr marL="0" indent="0" algn="ctr">
              <a:buNone/>
            </a:pPr>
            <a:endParaRPr lang="en-GB" dirty="0">
              <a:solidFill>
                <a:srgbClr val="0070C0"/>
              </a:solidFill>
            </a:endParaRPr>
          </a:p>
          <a:p>
            <a:pPr marL="0" indent="0" algn="ctr">
              <a:buNone/>
            </a:pPr>
            <a:endParaRPr lang="en-GB" dirty="0"/>
          </a:p>
          <a:p>
            <a:pPr marL="0" indent="0" algn="ctr">
              <a:buNone/>
            </a:pPr>
            <a:endParaRPr lang="en-GB" dirty="0"/>
          </a:p>
        </p:txBody>
      </p:sp>
    </p:spTree>
    <p:extLst>
      <p:ext uri="{BB962C8B-B14F-4D97-AF65-F5344CB8AC3E}">
        <p14:creationId xmlns:p14="http://schemas.microsoft.com/office/powerpoint/2010/main" val="25864129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16320</TotalTime>
  <Words>1151</Words>
  <Application>Microsoft Office PowerPoint</Application>
  <PresentationFormat>On-screen Show (4:3)</PresentationFormat>
  <Paragraphs>77</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Brush Script MT</vt:lpstr>
      <vt:lpstr>Calibri</vt:lpstr>
      <vt:lpstr>Office Theme</vt:lpstr>
      <vt:lpstr>Welcome to Colville Primary School</vt:lpstr>
      <vt:lpstr>Meet the nursery staff!</vt:lpstr>
      <vt:lpstr>Aims of nursery</vt:lpstr>
      <vt:lpstr>‘We Love’</vt:lpstr>
      <vt:lpstr>‘We Laugh’</vt:lpstr>
      <vt:lpstr>‘We Learn’</vt:lpstr>
      <vt:lpstr>Starting Nursery</vt:lpstr>
      <vt:lpstr>What happens in nursery?</vt:lpstr>
      <vt:lpstr>What does my child need to be able to do before they start nursery?</vt:lpstr>
      <vt:lpstr>A nursery day</vt:lpstr>
      <vt:lpstr>Circle Time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Colville Primary School</dc:title>
  <dc:creator>Rachel Widdowson</dc:creator>
  <cp:lastModifiedBy>Widdowson Rachel</cp:lastModifiedBy>
  <cp:revision>22</cp:revision>
  <dcterms:created xsi:type="dcterms:W3CDTF">2020-06-29T16:50:10Z</dcterms:created>
  <dcterms:modified xsi:type="dcterms:W3CDTF">2025-01-22T08:25:52Z</dcterms:modified>
</cp:coreProperties>
</file>