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9" r:id="rId4"/>
    <p:sldId id="265" r:id="rId5"/>
    <p:sldId id="267" r:id="rId6"/>
    <p:sldId id="263" r:id="rId7"/>
    <p:sldId id="268" r:id="rId8"/>
    <p:sldId id="269" r:id="rId9"/>
    <p:sldId id="270" r:id="rId10"/>
    <p:sldId id="271" r:id="rId11"/>
    <p:sldId id="266" r:id="rId12"/>
    <p:sldId id="261"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308" autoAdjust="0"/>
    <p:restoredTop sz="94660"/>
  </p:normalViewPr>
  <p:slideViewPr>
    <p:cSldViewPr>
      <p:cViewPr varScale="1">
        <p:scale>
          <a:sx n="83" d="100"/>
          <a:sy n="83" d="100"/>
        </p:scale>
        <p:origin x="1464" y="67"/>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3441C1E3-01AF-46A2-8A21-E7420D70465E}" type="datetimeFigureOut">
              <a:rPr lang="en-GB" smtClean="0"/>
              <a:t>29/06/2021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A3EE69B-CA2A-4CBF-B105-BD4CCDE22E2D}" type="slidenum">
              <a:rPr lang="en-GB" smtClean="0"/>
              <a:t>‹#›</a:t>
            </a:fld>
            <a:endParaRPr lang="en-GB"/>
          </a:p>
        </p:txBody>
      </p:sp>
    </p:spTree>
    <p:extLst>
      <p:ext uri="{BB962C8B-B14F-4D97-AF65-F5344CB8AC3E}">
        <p14:creationId xmlns:p14="http://schemas.microsoft.com/office/powerpoint/2010/main" val="18656575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441C1E3-01AF-46A2-8A21-E7420D70465E}" type="datetimeFigureOut">
              <a:rPr lang="en-GB" smtClean="0"/>
              <a:t>29/06/2021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A3EE69B-CA2A-4CBF-B105-BD4CCDE22E2D}" type="slidenum">
              <a:rPr lang="en-GB" smtClean="0"/>
              <a:t>‹#›</a:t>
            </a:fld>
            <a:endParaRPr lang="en-GB"/>
          </a:p>
        </p:txBody>
      </p:sp>
    </p:spTree>
    <p:extLst>
      <p:ext uri="{BB962C8B-B14F-4D97-AF65-F5344CB8AC3E}">
        <p14:creationId xmlns:p14="http://schemas.microsoft.com/office/powerpoint/2010/main" val="27747182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441C1E3-01AF-46A2-8A21-E7420D70465E}" type="datetimeFigureOut">
              <a:rPr lang="en-GB" smtClean="0"/>
              <a:t>29/06/2021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A3EE69B-CA2A-4CBF-B105-BD4CCDE22E2D}" type="slidenum">
              <a:rPr lang="en-GB" smtClean="0"/>
              <a:t>‹#›</a:t>
            </a:fld>
            <a:endParaRPr lang="en-GB"/>
          </a:p>
        </p:txBody>
      </p:sp>
    </p:spTree>
    <p:extLst>
      <p:ext uri="{BB962C8B-B14F-4D97-AF65-F5344CB8AC3E}">
        <p14:creationId xmlns:p14="http://schemas.microsoft.com/office/powerpoint/2010/main" val="37982324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3441C1E3-01AF-46A2-8A21-E7420D70465E}" type="datetimeFigureOut">
              <a:rPr lang="en-GB" smtClean="0"/>
              <a:t>29/06/2021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A3EE69B-CA2A-4CBF-B105-BD4CCDE22E2D}" type="slidenum">
              <a:rPr lang="en-GB" smtClean="0"/>
              <a:t>‹#›</a:t>
            </a:fld>
            <a:endParaRPr lang="en-GB"/>
          </a:p>
        </p:txBody>
      </p:sp>
    </p:spTree>
    <p:extLst>
      <p:ext uri="{BB962C8B-B14F-4D97-AF65-F5344CB8AC3E}">
        <p14:creationId xmlns:p14="http://schemas.microsoft.com/office/powerpoint/2010/main" val="34334658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3441C1E3-01AF-46A2-8A21-E7420D70465E}" type="datetimeFigureOut">
              <a:rPr lang="en-GB" smtClean="0"/>
              <a:t>29/06/2021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A3EE69B-CA2A-4CBF-B105-BD4CCDE22E2D}" type="slidenum">
              <a:rPr lang="en-GB" smtClean="0"/>
              <a:t>‹#›</a:t>
            </a:fld>
            <a:endParaRPr lang="en-GB"/>
          </a:p>
        </p:txBody>
      </p:sp>
    </p:spTree>
    <p:extLst>
      <p:ext uri="{BB962C8B-B14F-4D97-AF65-F5344CB8AC3E}">
        <p14:creationId xmlns:p14="http://schemas.microsoft.com/office/powerpoint/2010/main" val="24809401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3441C1E3-01AF-46A2-8A21-E7420D70465E}" type="datetimeFigureOut">
              <a:rPr lang="en-GB" smtClean="0"/>
              <a:t>29/06/2021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A3EE69B-CA2A-4CBF-B105-BD4CCDE22E2D}" type="slidenum">
              <a:rPr lang="en-GB" smtClean="0"/>
              <a:t>‹#›</a:t>
            </a:fld>
            <a:endParaRPr lang="en-GB"/>
          </a:p>
        </p:txBody>
      </p:sp>
    </p:spTree>
    <p:extLst>
      <p:ext uri="{BB962C8B-B14F-4D97-AF65-F5344CB8AC3E}">
        <p14:creationId xmlns:p14="http://schemas.microsoft.com/office/powerpoint/2010/main" val="29326369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441C1E3-01AF-46A2-8A21-E7420D70465E}" type="datetimeFigureOut">
              <a:rPr lang="en-GB" smtClean="0"/>
              <a:t>29/06/2021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A3EE69B-CA2A-4CBF-B105-BD4CCDE22E2D}" type="slidenum">
              <a:rPr lang="en-GB" smtClean="0"/>
              <a:t>‹#›</a:t>
            </a:fld>
            <a:endParaRPr lang="en-GB"/>
          </a:p>
        </p:txBody>
      </p:sp>
    </p:spTree>
    <p:extLst>
      <p:ext uri="{BB962C8B-B14F-4D97-AF65-F5344CB8AC3E}">
        <p14:creationId xmlns:p14="http://schemas.microsoft.com/office/powerpoint/2010/main" val="3130944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441C1E3-01AF-46A2-8A21-E7420D70465E}" type="datetimeFigureOut">
              <a:rPr lang="en-GB" smtClean="0"/>
              <a:t>29/06/2021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A3EE69B-CA2A-4CBF-B105-BD4CCDE22E2D}" type="slidenum">
              <a:rPr lang="en-GB" smtClean="0"/>
              <a:t>‹#›</a:t>
            </a:fld>
            <a:endParaRPr lang="en-GB"/>
          </a:p>
        </p:txBody>
      </p:sp>
    </p:spTree>
    <p:extLst>
      <p:ext uri="{BB962C8B-B14F-4D97-AF65-F5344CB8AC3E}">
        <p14:creationId xmlns:p14="http://schemas.microsoft.com/office/powerpoint/2010/main" val="40863698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441C1E3-01AF-46A2-8A21-E7420D70465E}" type="datetimeFigureOut">
              <a:rPr lang="en-GB" smtClean="0"/>
              <a:t>29/06/2021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A3EE69B-CA2A-4CBF-B105-BD4CCDE22E2D}" type="slidenum">
              <a:rPr lang="en-GB" smtClean="0"/>
              <a:t>‹#›</a:t>
            </a:fld>
            <a:endParaRPr lang="en-GB"/>
          </a:p>
        </p:txBody>
      </p:sp>
    </p:spTree>
    <p:extLst>
      <p:ext uri="{BB962C8B-B14F-4D97-AF65-F5344CB8AC3E}">
        <p14:creationId xmlns:p14="http://schemas.microsoft.com/office/powerpoint/2010/main" val="11430335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441C1E3-01AF-46A2-8A21-E7420D70465E}" type="datetimeFigureOut">
              <a:rPr lang="en-GB" smtClean="0"/>
              <a:t>29/06/2021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A3EE69B-CA2A-4CBF-B105-BD4CCDE22E2D}" type="slidenum">
              <a:rPr lang="en-GB" smtClean="0"/>
              <a:t>‹#›</a:t>
            </a:fld>
            <a:endParaRPr lang="en-GB"/>
          </a:p>
        </p:txBody>
      </p:sp>
    </p:spTree>
    <p:extLst>
      <p:ext uri="{BB962C8B-B14F-4D97-AF65-F5344CB8AC3E}">
        <p14:creationId xmlns:p14="http://schemas.microsoft.com/office/powerpoint/2010/main" val="36492836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441C1E3-01AF-46A2-8A21-E7420D70465E}" type="datetimeFigureOut">
              <a:rPr lang="en-GB" smtClean="0"/>
              <a:t>29/06/2021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A3EE69B-CA2A-4CBF-B105-BD4CCDE22E2D}" type="slidenum">
              <a:rPr lang="en-GB" smtClean="0"/>
              <a:t>‹#›</a:t>
            </a:fld>
            <a:endParaRPr lang="en-GB"/>
          </a:p>
        </p:txBody>
      </p:sp>
    </p:spTree>
    <p:extLst>
      <p:ext uri="{BB962C8B-B14F-4D97-AF65-F5344CB8AC3E}">
        <p14:creationId xmlns:p14="http://schemas.microsoft.com/office/powerpoint/2010/main" val="23602031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60">
          <a:fgClr>
            <a:schemeClr val="accent1">
              <a:lumMod val="20000"/>
              <a:lumOff val="80000"/>
            </a:schemeClr>
          </a:fgClr>
          <a:bgClr>
            <a:schemeClr val="bg1"/>
          </a:bgClr>
        </a:patt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441C1E3-01AF-46A2-8A21-E7420D70465E}" type="datetimeFigureOut">
              <a:rPr lang="en-GB" smtClean="0"/>
              <a:t>29/06/2021</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A3EE69B-CA2A-4CBF-B105-BD4CCDE22E2D}" type="slidenum">
              <a:rPr lang="en-GB" smtClean="0"/>
              <a:t>‹#›</a:t>
            </a:fld>
            <a:endParaRPr lang="en-GB"/>
          </a:p>
        </p:txBody>
      </p:sp>
    </p:spTree>
    <p:extLst>
      <p:ext uri="{BB962C8B-B14F-4D97-AF65-F5344CB8AC3E}">
        <p14:creationId xmlns:p14="http://schemas.microsoft.com/office/powerpoint/2010/main" val="298713235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mailto:cchristie@colville.cambs.sch.uk" TargetMode="External"/><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11.png"/><Relationship Id="rId7" Type="http://schemas.openxmlformats.org/officeDocument/2006/relationships/hyperlink" Target="https://small-talk.org.uk/" TargetMode="External"/><Relationship Id="rId2" Type="http://schemas.openxmlformats.org/officeDocument/2006/relationships/hyperlink" Target="https://www.pacey.org.uk/working-in-childcare/spotlight-on/being-school-ready/" TargetMode="External"/><Relationship Id="rId1" Type="http://schemas.openxmlformats.org/officeDocument/2006/relationships/slideLayout" Target="../slideLayouts/slideLayout6.xml"/><Relationship Id="rId6" Type="http://schemas.openxmlformats.org/officeDocument/2006/relationships/image" Target="../media/image13.png"/><Relationship Id="rId5" Type="http://schemas.openxmlformats.org/officeDocument/2006/relationships/hyperlink" Target="https://www.bbc.co.uk/bitesize/collections/starting-primary-school/1" TargetMode="External"/><Relationship Id="rId4" Type="http://schemas.openxmlformats.org/officeDocument/2006/relationships/image" Target="../media/image12.png"/><Relationship Id="rId9" Type="http://schemas.openxmlformats.org/officeDocument/2006/relationships/hyperlink" Target="https://literacytrust.org.uk/family-zone/birth-4/" TargetMode="External"/></Relationships>
</file>

<file path=ppt/slides/_rels/slide12.xml.rels><?xml version="1.0" encoding="UTF-8" standalone="yes"?>
<Relationships xmlns="http://schemas.openxmlformats.org/package/2006/relationships"><Relationship Id="rId3" Type="http://schemas.openxmlformats.org/officeDocument/2006/relationships/hyperlink" Target="mailto:cchristie@Colville.cambs.sch.uk" TargetMode="External"/><Relationship Id="rId2" Type="http://schemas.openxmlformats.org/officeDocument/2006/relationships/hyperlink" Target="mailto:office@colville.cambs.sch.uk" TargetMode="External"/><Relationship Id="rId1" Type="http://schemas.openxmlformats.org/officeDocument/2006/relationships/slideLayout" Target="../slideLayouts/slideLayout2.xml"/><Relationship Id="rId4" Type="http://schemas.openxmlformats.org/officeDocument/2006/relationships/image" Target="../media/image1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971600" y="2420888"/>
            <a:ext cx="7488832" cy="4032448"/>
          </a:xfrm>
        </p:spPr>
        <p:txBody>
          <a:bodyPr>
            <a:normAutofit lnSpcReduction="10000"/>
          </a:bodyPr>
          <a:lstStyle/>
          <a:p>
            <a:pPr fontAlgn="t"/>
            <a:r>
              <a:rPr lang="en-GB" b="0" i="0" dirty="0" smtClean="0">
                <a:solidFill>
                  <a:srgbClr val="000000"/>
                </a:solidFill>
                <a:effectLst/>
                <a:latin typeface="Open Sans"/>
              </a:rPr>
              <a:t> </a:t>
            </a:r>
            <a:r>
              <a:rPr lang="en-GB" b="1" i="0" dirty="0" smtClean="0">
                <a:solidFill>
                  <a:srgbClr val="000000"/>
                </a:solidFill>
                <a:effectLst/>
                <a:latin typeface="Sassoon Primary Std" panose="020B0503020103030203" pitchFamily="34" charset="0"/>
              </a:rPr>
              <a:t>Welcome to Colville Primary School</a:t>
            </a:r>
            <a:endParaRPr lang="en-GB" b="1" i="0" dirty="0" smtClean="0">
              <a:solidFill>
                <a:srgbClr val="3A3B3B"/>
              </a:solidFill>
              <a:effectLst/>
              <a:latin typeface="Sassoon Primary Std" panose="020B0503020103030203" pitchFamily="34" charset="0"/>
            </a:endParaRPr>
          </a:p>
          <a:p>
            <a:pPr fontAlgn="t"/>
            <a:endParaRPr lang="en-GB" b="1" i="0" dirty="0" smtClean="0">
              <a:solidFill>
                <a:srgbClr val="3A3B3B"/>
              </a:solidFill>
              <a:effectLst/>
              <a:latin typeface="Open Sans"/>
            </a:endParaRPr>
          </a:p>
          <a:p>
            <a:pPr fontAlgn="t"/>
            <a:r>
              <a:rPr lang="en-GB" b="0" i="0" dirty="0" smtClean="0">
                <a:solidFill>
                  <a:srgbClr val="000000"/>
                </a:solidFill>
                <a:effectLst/>
                <a:latin typeface="Open Sans"/>
              </a:rPr>
              <a:t> </a:t>
            </a:r>
            <a:r>
              <a:rPr lang="en-GB" b="1" i="0" dirty="0" smtClean="0">
                <a:solidFill>
                  <a:srgbClr val="AD1A1A"/>
                </a:solidFill>
                <a:effectLst/>
                <a:latin typeface="Pacifico"/>
              </a:rPr>
              <a:t>‘</a:t>
            </a:r>
            <a:r>
              <a:rPr lang="en-GB" b="1" i="0" dirty="0" smtClean="0">
                <a:solidFill>
                  <a:srgbClr val="AD1A1A"/>
                </a:solidFill>
                <a:effectLst/>
                <a:latin typeface="Brush Script MT" panose="03060802040406070304" pitchFamily="66" charset="0"/>
              </a:rPr>
              <a:t>We Love, We Laugh, We Learn’</a:t>
            </a:r>
          </a:p>
          <a:p>
            <a:pPr fontAlgn="t"/>
            <a:endParaRPr lang="en-GB" b="1" dirty="0">
              <a:solidFill>
                <a:srgbClr val="AD1A1A"/>
              </a:solidFill>
              <a:latin typeface="Brush Script MT" panose="03060802040406070304" pitchFamily="66" charset="0"/>
            </a:endParaRPr>
          </a:p>
          <a:p>
            <a:pPr fontAlgn="t"/>
            <a:r>
              <a:rPr lang="en-GB" b="1" i="0" dirty="0" smtClean="0">
                <a:solidFill>
                  <a:schemeClr val="tx1"/>
                </a:solidFill>
                <a:effectLst/>
                <a:latin typeface="Sassoon Primary Std" panose="020B0503020103030203" pitchFamily="34" charset="0"/>
              </a:rPr>
              <a:t>EYFS Parents Induction Meeting</a:t>
            </a:r>
          </a:p>
          <a:p>
            <a:pPr fontAlgn="t"/>
            <a:endParaRPr lang="en-GB" b="1" i="0" dirty="0" smtClean="0">
              <a:solidFill>
                <a:schemeClr val="tx1"/>
              </a:solidFill>
              <a:effectLst/>
              <a:latin typeface="Sassoon Primary Std" panose="020B0503020103030203" pitchFamily="34" charset="0"/>
            </a:endParaRPr>
          </a:p>
          <a:p>
            <a:r>
              <a:rPr lang="en-GB" dirty="0" smtClean="0">
                <a:latin typeface="Sassoon Primary Std" panose="020B0503020103030203" pitchFamily="34" charset="0"/>
              </a:rPr>
              <a:t>www.colvilleschool.co.uk</a:t>
            </a:r>
            <a:endParaRPr lang="en-GB" dirty="0">
              <a:latin typeface="Sassoon Primary Std" panose="020B0503020103030203" pitchFamily="34" charset="0"/>
            </a:endParaRPr>
          </a:p>
        </p:txBody>
      </p:sp>
      <p:pic>
        <p:nvPicPr>
          <p:cNvPr id="4" name="Picture 3" descr="S:\Home Folders\CEasey.ccp\My Pictures\NewSigns-Option-A.JPG"/>
          <p:cNvPicPr/>
          <p:nvPr/>
        </p:nvPicPr>
        <p:blipFill>
          <a:blip r:embed="rId2" cstate="print"/>
          <a:srcRect l="41549" t="18677" r="36680" b="52244"/>
          <a:stretch>
            <a:fillRect/>
          </a:stretch>
        </p:blipFill>
        <p:spPr bwMode="auto">
          <a:xfrm>
            <a:off x="3635896" y="397314"/>
            <a:ext cx="2088232" cy="1735542"/>
          </a:xfrm>
          <a:prstGeom prst="rect">
            <a:avLst/>
          </a:prstGeom>
          <a:noFill/>
          <a:ln w="9525">
            <a:noFill/>
            <a:miter lim="800000"/>
            <a:headEnd/>
            <a:tailEnd/>
          </a:ln>
        </p:spPr>
      </p:pic>
    </p:spTree>
    <p:extLst>
      <p:ext uri="{BB962C8B-B14F-4D97-AF65-F5344CB8AC3E}">
        <p14:creationId xmlns:p14="http://schemas.microsoft.com/office/powerpoint/2010/main" val="376060064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latin typeface="Sassoon Primary Std" panose="020B0503020103030203" pitchFamily="34" charset="0"/>
              </a:rPr>
              <a:t>Meet our Reception Team!</a:t>
            </a:r>
            <a:endParaRPr lang="en-GB" dirty="0">
              <a:latin typeface="Sassoon Primary Std" panose="020B0503020103030203" pitchFamily="34" charset="0"/>
            </a:endParaRPr>
          </a:p>
        </p:txBody>
      </p:sp>
      <p:sp>
        <p:nvSpPr>
          <p:cNvPr id="4" name="TextBox 3"/>
          <p:cNvSpPr txBox="1"/>
          <p:nvPr/>
        </p:nvSpPr>
        <p:spPr>
          <a:xfrm>
            <a:off x="606841" y="3774483"/>
            <a:ext cx="2019999" cy="646331"/>
          </a:xfrm>
          <a:prstGeom prst="rect">
            <a:avLst/>
          </a:prstGeom>
          <a:noFill/>
        </p:spPr>
        <p:txBody>
          <a:bodyPr wrap="square" rtlCol="0">
            <a:spAutoFit/>
          </a:bodyPr>
          <a:lstStyle/>
          <a:p>
            <a:pPr algn="ctr"/>
            <a:r>
              <a:rPr lang="en-GB" dirty="0" smtClean="0">
                <a:latin typeface="Sassoon Primary Std" panose="020B0503020103030203" pitchFamily="34" charset="0"/>
              </a:rPr>
              <a:t>Miss Christie – Class Teacher</a:t>
            </a:r>
            <a:endParaRPr lang="en-GB" dirty="0">
              <a:latin typeface="Sassoon Primary Std" panose="020B0503020103030203" pitchFamily="34" charset="0"/>
            </a:endParaRPr>
          </a:p>
        </p:txBody>
      </p:sp>
      <p:sp>
        <p:nvSpPr>
          <p:cNvPr id="5" name="TextBox 4"/>
          <p:cNvSpPr txBox="1"/>
          <p:nvPr/>
        </p:nvSpPr>
        <p:spPr>
          <a:xfrm>
            <a:off x="3491880" y="3756130"/>
            <a:ext cx="1980220" cy="646331"/>
          </a:xfrm>
          <a:prstGeom prst="rect">
            <a:avLst/>
          </a:prstGeom>
          <a:noFill/>
        </p:spPr>
        <p:txBody>
          <a:bodyPr wrap="square" rtlCol="0">
            <a:spAutoFit/>
          </a:bodyPr>
          <a:lstStyle/>
          <a:p>
            <a:pPr algn="ctr"/>
            <a:r>
              <a:rPr lang="en-GB" dirty="0" smtClean="0">
                <a:latin typeface="Sassoon Primary Std" panose="020B0503020103030203" pitchFamily="34" charset="0"/>
              </a:rPr>
              <a:t>Mrs Harper – Teaching Assistant</a:t>
            </a:r>
            <a:endParaRPr lang="en-GB" dirty="0">
              <a:latin typeface="Sassoon Primary Std" panose="020B0503020103030203" pitchFamily="34" charset="0"/>
            </a:endParaRPr>
          </a:p>
        </p:txBody>
      </p:sp>
      <p:sp>
        <p:nvSpPr>
          <p:cNvPr id="6" name="TextBox 5"/>
          <p:cNvSpPr txBox="1"/>
          <p:nvPr/>
        </p:nvSpPr>
        <p:spPr>
          <a:xfrm>
            <a:off x="6336937" y="3757513"/>
            <a:ext cx="1980220" cy="646331"/>
          </a:xfrm>
          <a:prstGeom prst="rect">
            <a:avLst/>
          </a:prstGeom>
          <a:noFill/>
        </p:spPr>
        <p:txBody>
          <a:bodyPr wrap="square" rtlCol="0">
            <a:spAutoFit/>
          </a:bodyPr>
          <a:lstStyle/>
          <a:p>
            <a:pPr algn="ctr"/>
            <a:r>
              <a:rPr lang="en-GB" dirty="0" smtClean="0">
                <a:latin typeface="Sassoon Primary Std" panose="020B0503020103030203" pitchFamily="34" charset="0"/>
              </a:rPr>
              <a:t>Mrs </a:t>
            </a:r>
            <a:r>
              <a:rPr lang="en-GB" dirty="0" err="1" smtClean="0">
                <a:latin typeface="Sassoon Primary Std" panose="020B0503020103030203" pitchFamily="34" charset="0"/>
              </a:rPr>
              <a:t>Rollings</a:t>
            </a:r>
            <a:r>
              <a:rPr lang="en-GB" dirty="0" smtClean="0">
                <a:latin typeface="Sassoon Primary Std" panose="020B0503020103030203" pitchFamily="34" charset="0"/>
              </a:rPr>
              <a:t> – </a:t>
            </a:r>
          </a:p>
          <a:p>
            <a:pPr algn="ctr"/>
            <a:r>
              <a:rPr lang="en-GB" dirty="0" smtClean="0">
                <a:latin typeface="Sassoon Primary Std" panose="020B0503020103030203" pitchFamily="34" charset="0"/>
              </a:rPr>
              <a:t>Teaching Assistant</a:t>
            </a:r>
            <a:endParaRPr lang="en-GB" dirty="0">
              <a:latin typeface="Sassoon Primary Std" panose="020B0503020103030203" pitchFamily="34" charset="0"/>
            </a:endParaRPr>
          </a:p>
        </p:txBody>
      </p:sp>
      <p:pic>
        <p:nvPicPr>
          <p:cNvPr id="8194" name="Picture 2" descr="C:\Users\cchristie2\AppData\Local\Microsoft\Windows\Temporary Internet Files\Content.IE5\4D80YSIX\IMG_0742.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283366" y="1688046"/>
            <a:ext cx="2239797" cy="1679848"/>
          </a:xfrm>
          <a:prstGeom prst="rect">
            <a:avLst/>
          </a:prstGeom>
          <a:noFill/>
          <a:extLst>
            <a:ext uri="{909E8E84-426E-40DD-AFC4-6F175D3DCCD1}">
              <a14:hiddenFill xmlns:a14="http://schemas.microsoft.com/office/drawing/2010/main">
                <a:solidFill>
                  <a:srgbClr val="FFFFFF"/>
                </a:solidFill>
              </a14:hiddenFill>
            </a:ext>
          </a:extLst>
        </p:spPr>
      </p:pic>
      <p:pic>
        <p:nvPicPr>
          <p:cNvPr id="8195" name="Picture 3" descr="C:\Users\cchristie2\AppData\Local\Microsoft\Windows\Temporary Internet Files\Content.IE5\00IXM7AN\IMG_0743.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491880" y="1747714"/>
            <a:ext cx="2160240" cy="1620180"/>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C:\Users\cchristie2\AppData\Local\Microsoft\Windows\Temporary Internet Files\Content.IE5\XI2N8D13\IMG_0744.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07044" y="1747714"/>
            <a:ext cx="2239798" cy="1679849"/>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319004" y="5008028"/>
            <a:ext cx="8505992" cy="1477328"/>
          </a:xfrm>
          <a:prstGeom prst="rect">
            <a:avLst/>
          </a:prstGeom>
          <a:noFill/>
        </p:spPr>
        <p:txBody>
          <a:bodyPr wrap="square" rtlCol="0">
            <a:spAutoFit/>
          </a:bodyPr>
          <a:lstStyle/>
          <a:p>
            <a:pPr algn="ctr"/>
            <a:r>
              <a:rPr lang="en-US" dirty="0" smtClean="0">
                <a:latin typeface="Sassoon Primary Std" panose="020B0503020103030203" pitchFamily="34" charset="0"/>
              </a:rPr>
              <a:t>Hello! </a:t>
            </a:r>
          </a:p>
          <a:p>
            <a:pPr algn="ctr"/>
            <a:r>
              <a:rPr lang="en-US" dirty="0" smtClean="0">
                <a:latin typeface="Sassoon Primary Std" panose="020B0503020103030203" pitchFamily="34" charset="0"/>
              </a:rPr>
              <a:t>My name is Charlotte Christie and I will be your child’s class teacher. It is a shame</a:t>
            </a:r>
            <a:endParaRPr lang="en-GB" dirty="0" smtClean="0">
              <a:latin typeface="Sassoon Primary Std" panose="020B0503020103030203" pitchFamily="34" charset="0"/>
            </a:endParaRPr>
          </a:p>
          <a:p>
            <a:pPr algn="ctr"/>
            <a:r>
              <a:rPr lang="en-US" dirty="0" smtClean="0">
                <a:latin typeface="Sassoon Primary Std" panose="020B0503020103030203" pitchFamily="34" charset="0"/>
              </a:rPr>
              <a:t>that I can not carry this meeting out in person but I have added some key information that will hopefully answer some of your questions and put your mind at ease. I look forward to welcoming you all in September! </a:t>
            </a:r>
          </a:p>
        </p:txBody>
      </p:sp>
    </p:spTree>
    <p:extLst>
      <p:ext uri="{BB962C8B-B14F-4D97-AF65-F5344CB8AC3E}">
        <p14:creationId xmlns:p14="http://schemas.microsoft.com/office/powerpoint/2010/main" val="183567834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2800" dirty="0" smtClean="0">
                <a:latin typeface="Sassoon Primary Std" panose="020B0503020103030203" pitchFamily="34" charset="0"/>
              </a:rPr>
              <a:t>In your packs you should have received the following:</a:t>
            </a:r>
            <a:endParaRPr lang="en-GB" sz="2800" dirty="0">
              <a:latin typeface="Sassoon Primary Std" panose="020B0503020103030203" pitchFamily="34" charset="0"/>
            </a:endParaRPr>
          </a:p>
        </p:txBody>
      </p:sp>
      <p:sp>
        <p:nvSpPr>
          <p:cNvPr id="3" name="Content Placeholder 2"/>
          <p:cNvSpPr>
            <a:spLocks noGrp="1"/>
          </p:cNvSpPr>
          <p:nvPr>
            <p:ph idx="1"/>
          </p:nvPr>
        </p:nvSpPr>
        <p:spPr>
          <a:xfrm>
            <a:off x="457200" y="1417638"/>
            <a:ext cx="8229600" cy="5107706"/>
          </a:xfrm>
        </p:spPr>
        <p:txBody>
          <a:bodyPr>
            <a:normAutofit fontScale="92500" lnSpcReduction="10000"/>
          </a:bodyPr>
          <a:lstStyle/>
          <a:p>
            <a:pPr>
              <a:buFontTx/>
              <a:buChar char="-"/>
            </a:pPr>
            <a:r>
              <a:rPr lang="en-GB" sz="2000" b="1" u="sng" dirty="0" smtClean="0">
                <a:latin typeface="Sassoon Primary Std" panose="020B0503020103030203" pitchFamily="34" charset="0"/>
              </a:rPr>
              <a:t>Road to school</a:t>
            </a:r>
            <a:r>
              <a:rPr lang="en-GB" sz="2000" u="sng" dirty="0">
                <a:latin typeface="Sassoon Primary Std" panose="020B0503020103030203" pitchFamily="34" charset="0"/>
              </a:rPr>
              <a:t>:</a:t>
            </a:r>
            <a:r>
              <a:rPr lang="en-GB" sz="2000" dirty="0" smtClean="0">
                <a:latin typeface="Sassoon Primary Std" panose="020B0503020103030203" pitchFamily="34" charset="0"/>
              </a:rPr>
              <a:t> this document is really useful in helping you prepare your child for starting school. It is a big event in your child’s life and we want them to be as ready as they can be. Please don’t expect your child to be able to do all of these things but do begin working on the ones you feel are achievable. We are aiming for happy, independent children!</a:t>
            </a:r>
            <a:endParaRPr lang="en-GB" sz="2000" b="1" dirty="0" smtClean="0">
              <a:latin typeface="Sassoon Primary Std" panose="020B0503020103030203" pitchFamily="34" charset="0"/>
            </a:endParaRPr>
          </a:p>
          <a:p>
            <a:pPr>
              <a:buFontTx/>
              <a:buChar char="-"/>
            </a:pPr>
            <a:r>
              <a:rPr lang="en-GB" sz="2000" b="1" u="sng" dirty="0" smtClean="0">
                <a:latin typeface="Sassoon Primary Std" panose="020B0503020103030203" pitchFamily="34" charset="0"/>
              </a:rPr>
              <a:t>‘All About me’ sheet to complete with your child:</a:t>
            </a:r>
            <a:r>
              <a:rPr lang="en-GB" sz="2000" b="1" dirty="0" smtClean="0">
                <a:latin typeface="Sassoon Primary Std" panose="020B0503020103030203" pitchFamily="34" charset="0"/>
              </a:rPr>
              <a:t> </a:t>
            </a:r>
            <a:r>
              <a:rPr lang="en-GB" sz="2000" dirty="0" smtClean="0">
                <a:latin typeface="Sassoon Primary Std" panose="020B0503020103030203" pitchFamily="34" charset="0"/>
              </a:rPr>
              <a:t>this is really important so that we can begin getting to know your child from day one. Fill it in and return alongside your other forms.</a:t>
            </a:r>
            <a:endParaRPr lang="en-GB" sz="2000" b="1" dirty="0" smtClean="0">
              <a:latin typeface="Sassoon Primary Std" panose="020B0503020103030203" pitchFamily="34" charset="0"/>
            </a:endParaRPr>
          </a:p>
          <a:p>
            <a:pPr>
              <a:buFontTx/>
              <a:buChar char="-"/>
            </a:pPr>
            <a:r>
              <a:rPr lang="en-GB" sz="2000" b="1" u="sng" dirty="0" smtClean="0">
                <a:latin typeface="Sassoon Primary Std" panose="020B0503020103030203" pitchFamily="34" charset="0"/>
              </a:rPr>
              <a:t>Early Years Foundation Stage Framework:</a:t>
            </a:r>
            <a:r>
              <a:rPr lang="en-GB" sz="2000" b="1" dirty="0" smtClean="0">
                <a:latin typeface="Sassoon Primary Std" panose="020B0503020103030203" pitchFamily="34" charset="0"/>
              </a:rPr>
              <a:t> </a:t>
            </a:r>
            <a:r>
              <a:rPr lang="en-GB" sz="2000" dirty="0" smtClean="0">
                <a:latin typeface="Sassoon Primary Std" panose="020B0503020103030203" pitchFamily="34" charset="0"/>
              </a:rPr>
              <a:t>An overview of the curriculum your child will be taught from. I will carry out a parents meeting, when possible, to explain it in full.</a:t>
            </a:r>
            <a:endParaRPr lang="en-GB" sz="2000" b="1" u="sng" dirty="0" smtClean="0">
              <a:latin typeface="Sassoon Primary Std" panose="020B0503020103030203" pitchFamily="34" charset="0"/>
            </a:endParaRPr>
          </a:p>
          <a:p>
            <a:pPr>
              <a:buFontTx/>
              <a:buChar char="-"/>
            </a:pPr>
            <a:r>
              <a:rPr lang="en-GB" sz="2000" b="1" u="sng" dirty="0" smtClean="0">
                <a:latin typeface="Sassoon Primary Std" panose="020B0503020103030203" pitchFamily="34" charset="0"/>
              </a:rPr>
              <a:t>Things to do at home:</a:t>
            </a:r>
            <a:r>
              <a:rPr lang="en-GB" sz="2000" b="1" dirty="0" smtClean="0">
                <a:latin typeface="Sassoon Primary Std" panose="020B0503020103030203" pitchFamily="34" charset="0"/>
              </a:rPr>
              <a:t> </a:t>
            </a:r>
            <a:r>
              <a:rPr lang="en-GB" sz="2000" dirty="0" smtClean="0">
                <a:latin typeface="Sassoon Primary Std" panose="020B0503020103030203" pitchFamily="34" charset="0"/>
              </a:rPr>
              <a:t>This helps translate the curriculum into what it may look like at home.</a:t>
            </a:r>
            <a:endParaRPr lang="en-GB" sz="2000" b="1" u="sng" dirty="0" smtClean="0">
              <a:latin typeface="Sassoon Primary Std" panose="020B0503020103030203" pitchFamily="34" charset="0"/>
            </a:endParaRPr>
          </a:p>
          <a:p>
            <a:pPr>
              <a:buFontTx/>
              <a:buChar char="-"/>
            </a:pPr>
            <a:r>
              <a:rPr lang="en-GB" sz="2000" b="1" u="sng" dirty="0" smtClean="0">
                <a:latin typeface="Sassoon Primary Std" panose="020B0503020103030203" pitchFamily="34" charset="0"/>
              </a:rPr>
              <a:t>Tapestry form</a:t>
            </a:r>
            <a:r>
              <a:rPr lang="en-GB" sz="2000" dirty="0" smtClean="0">
                <a:latin typeface="Sassoon Primary Std" panose="020B0503020103030203" pitchFamily="34" charset="0"/>
              </a:rPr>
              <a:t>: Please complete and return and we will carry out an information meeting as soon as possible.</a:t>
            </a:r>
            <a:endParaRPr lang="en-GB" sz="2000" b="1" u="sng" dirty="0" smtClean="0">
              <a:latin typeface="Sassoon Primary Std" panose="020B0503020103030203" pitchFamily="34" charset="0"/>
            </a:endParaRPr>
          </a:p>
          <a:p>
            <a:pPr>
              <a:buFontTx/>
              <a:buChar char="-"/>
            </a:pPr>
            <a:r>
              <a:rPr lang="en-GB" sz="2000" b="1" u="sng" dirty="0" smtClean="0">
                <a:latin typeface="Sassoon Primary Std" panose="020B0503020103030203" pitchFamily="34" charset="0"/>
              </a:rPr>
              <a:t>Dietary requirements:</a:t>
            </a:r>
            <a:r>
              <a:rPr lang="en-GB" sz="2000" b="1" dirty="0" smtClean="0">
                <a:latin typeface="Sassoon Primary Std" panose="020B0503020103030203" pitchFamily="34" charset="0"/>
              </a:rPr>
              <a:t> </a:t>
            </a:r>
            <a:r>
              <a:rPr lang="en-GB" sz="2000" dirty="0" smtClean="0">
                <a:latin typeface="Sassoon Primary Std" panose="020B0503020103030203" pitchFamily="34" charset="0"/>
              </a:rPr>
              <a:t>Let us know of any allergies or dietary requirements that your child may have.</a:t>
            </a:r>
            <a:endParaRPr lang="en-GB" sz="2000" b="1" u="sng" dirty="0" smtClean="0">
              <a:latin typeface="Sassoon Primary Std" panose="020B0503020103030203" pitchFamily="34" charset="0"/>
            </a:endParaRPr>
          </a:p>
          <a:p>
            <a:pPr>
              <a:buFontTx/>
              <a:buChar char="-"/>
            </a:pPr>
            <a:endParaRPr lang="en-GB" sz="2800" dirty="0" smtClean="0">
              <a:latin typeface="Sassoon Primary" pitchFamily="50" charset="0"/>
            </a:endParaRPr>
          </a:p>
          <a:p>
            <a:pPr>
              <a:buFontTx/>
              <a:buChar char="-"/>
            </a:pPr>
            <a:endParaRPr lang="en-GB" sz="2800" dirty="0" smtClean="0">
              <a:latin typeface="Sassoon Primary" pitchFamily="50" charset="0"/>
            </a:endParaRPr>
          </a:p>
          <a:p>
            <a:pPr>
              <a:buFontTx/>
              <a:buChar char="-"/>
            </a:pPr>
            <a:endParaRPr lang="en-GB" sz="2800" dirty="0" smtClean="0">
              <a:latin typeface="Sassoon Primary" pitchFamily="50" charset="0"/>
            </a:endParaRPr>
          </a:p>
          <a:p>
            <a:pPr>
              <a:buFontTx/>
              <a:buChar char="-"/>
            </a:pPr>
            <a:endParaRPr lang="en-GB" sz="2800" dirty="0" smtClean="0">
              <a:latin typeface="Sassoon Primary" pitchFamily="50" charset="0"/>
            </a:endParaRPr>
          </a:p>
          <a:p>
            <a:pPr>
              <a:buFontTx/>
              <a:buChar char="-"/>
            </a:pPr>
            <a:endParaRPr lang="en-GB" dirty="0"/>
          </a:p>
        </p:txBody>
      </p:sp>
    </p:spTree>
    <p:extLst>
      <p:ext uri="{BB962C8B-B14F-4D97-AF65-F5344CB8AC3E}">
        <p14:creationId xmlns:p14="http://schemas.microsoft.com/office/powerpoint/2010/main" val="310036901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346050"/>
          </a:xfrm>
        </p:spPr>
        <p:txBody>
          <a:bodyPr>
            <a:noAutofit/>
          </a:bodyPr>
          <a:lstStyle/>
          <a:p>
            <a:r>
              <a:rPr lang="en-GB" sz="3600" dirty="0" smtClean="0">
                <a:latin typeface="Sassoon Primary Std" panose="020B0503020103030203" pitchFamily="34" charset="0"/>
              </a:rPr>
              <a:t>Is your child school ready?</a:t>
            </a:r>
            <a:endParaRPr lang="en-GB" sz="3600" dirty="0">
              <a:latin typeface="Sassoon Primary Std" panose="020B0503020103030203" pitchFamily="34" charset="0"/>
            </a:endParaRPr>
          </a:p>
        </p:txBody>
      </p:sp>
      <p:pic>
        <p:nvPicPr>
          <p:cNvPr id="3074" name="Picture 2" descr="H:\Reception\Reception newletters, trip letters, parent info\Reception parents info\New Parents\Road to school.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764704"/>
            <a:ext cx="8784976" cy="58964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5691673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755576" y="620688"/>
            <a:ext cx="7920880" cy="4524315"/>
          </a:xfrm>
          <a:prstGeom prst="rect">
            <a:avLst/>
          </a:prstGeom>
          <a:noFill/>
        </p:spPr>
        <p:txBody>
          <a:bodyPr wrap="square" rtlCol="0">
            <a:spAutoFit/>
          </a:bodyPr>
          <a:lstStyle/>
          <a:p>
            <a:endParaRPr lang="en-US" dirty="0" smtClean="0">
              <a:latin typeface="Sassoon Primary Std" panose="020B0503020103030203" pitchFamily="34" charset="0"/>
            </a:endParaRPr>
          </a:p>
          <a:p>
            <a:endParaRPr lang="en-US" dirty="0">
              <a:latin typeface="Sassoon Primary Std" panose="020B0503020103030203" pitchFamily="34" charset="0"/>
            </a:endParaRPr>
          </a:p>
          <a:p>
            <a:endParaRPr lang="en-US" dirty="0" smtClean="0">
              <a:latin typeface="Sassoon Primary Std" panose="020B0503020103030203" pitchFamily="34" charset="0"/>
            </a:endParaRPr>
          </a:p>
          <a:p>
            <a:endParaRPr lang="en-US" dirty="0">
              <a:latin typeface="Sassoon Primary Std" panose="020B0503020103030203" pitchFamily="34" charset="0"/>
            </a:endParaRPr>
          </a:p>
          <a:p>
            <a:r>
              <a:rPr lang="en-US" dirty="0" smtClean="0">
                <a:latin typeface="Sassoon Primary Std" panose="020B0503020103030203" pitchFamily="34" charset="0"/>
              </a:rPr>
              <a:t>On the following slide you will see a timetable of an ‘average’ day in Reception. This is what we will be working towards once the children have transitioned into school and feeling settled. Not every day is the same but this will give you a good idea of what your child has been up to, especially when they come home and say they have been doing ‘nothing’ all day!</a:t>
            </a:r>
            <a:endParaRPr lang="en-US" dirty="0">
              <a:latin typeface="Sassoon Primary Std" panose="020B0503020103030203" pitchFamily="34" charset="0"/>
            </a:endParaRPr>
          </a:p>
          <a:p>
            <a:endParaRPr lang="en-US" dirty="0" smtClean="0">
              <a:latin typeface="Sassoon Primary Std" panose="020B0503020103030203" pitchFamily="34" charset="0"/>
            </a:endParaRPr>
          </a:p>
          <a:p>
            <a:endParaRPr lang="en-US" dirty="0">
              <a:latin typeface="Sassoon Primary Std" panose="020B0503020103030203" pitchFamily="34" charset="0"/>
            </a:endParaRPr>
          </a:p>
          <a:p>
            <a:r>
              <a:rPr lang="en-US" dirty="0" smtClean="0">
                <a:latin typeface="Sassoon Primary Std" panose="020B0503020103030203" pitchFamily="34" charset="0"/>
              </a:rPr>
              <a:t>You will see the phrase </a:t>
            </a:r>
            <a:r>
              <a:rPr lang="en-US" i="1" dirty="0" smtClean="0">
                <a:latin typeface="Sassoon Primary Std" panose="020B0503020103030203" pitchFamily="34" charset="0"/>
              </a:rPr>
              <a:t>Continuous Provision </a:t>
            </a:r>
            <a:r>
              <a:rPr lang="en-US" dirty="0" smtClean="0">
                <a:latin typeface="Sassoon Primary Std" panose="020B0503020103030203" pitchFamily="34" charset="0"/>
              </a:rPr>
              <a:t>used throughout. This is when children have access to their learning environment where they can independently choose what they would like to play with. The Foundation Stage (Nursery and Reception) is built on the ethos of learning through play so children have lots of opportunities to do this alongside adult directed activities.</a:t>
            </a:r>
            <a:endParaRPr lang="en-GB" dirty="0">
              <a:latin typeface="Sassoon Primary Std" panose="020B0503020103030203" pitchFamily="34" charset="0"/>
            </a:endParaRPr>
          </a:p>
        </p:txBody>
      </p:sp>
      <p:pic>
        <p:nvPicPr>
          <p:cNvPr id="5" name="Picture 4"/>
          <p:cNvPicPr>
            <a:picLocks noChangeAspect="1"/>
          </p:cNvPicPr>
          <p:nvPr/>
        </p:nvPicPr>
        <p:blipFill>
          <a:blip r:embed="rId2"/>
          <a:stretch>
            <a:fillRect/>
          </a:stretch>
        </p:blipFill>
        <p:spPr>
          <a:xfrm>
            <a:off x="6012160" y="4941168"/>
            <a:ext cx="1656184" cy="1656184"/>
          </a:xfrm>
          <a:prstGeom prst="rect">
            <a:avLst/>
          </a:prstGeom>
        </p:spPr>
      </p:pic>
      <p:pic>
        <p:nvPicPr>
          <p:cNvPr id="7" name="Picture 6"/>
          <p:cNvPicPr>
            <a:picLocks noChangeAspect="1"/>
          </p:cNvPicPr>
          <p:nvPr/>
        </p:nvPicPr>
        <p:blipFill>
          <a:blip r:embed="rId3"/>
          <a:stretch>
            <a:fillRect/>
          </a:stretch>
        </p:blipFill>
        <p:spPr>
          <a:xfrm>
            <a:off x="1763688" y="188640"/>
            <a:ext cx="2234613" cy="1340768"/>
          </a:xfrm>
          <a:prstGeom prst="rect">
            <a:avLst/>
          </a:prstGeom>
        </p:spPr>
      </p:pic>
    </p:spTree>
    <p:extLst>
      <p:ext uri="{BB962C8B-B14F-4D97-AF65-F5344CB8AC3E}">
        <p14:creationId xmlns:p14="http://schemas.microsoft.com/office/powerpoint/2010/main" val="26442910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88640"/>
            <a:ext cx="8229600" cy="418058"/>
          </a:xfrm>
        </p:spPr>
        <p:txBody>
          <a:bodyPr>
            <a:normAutofit fontScale="90000"/>
          </a:bodyPr>
          <a:lstStyle/>
          <a:p>
            <a:r>
              <a:rPr lang="en-GB" sz="2800" dirty="0" smtClean="0">
                <a:latin typeface="Sassoon Primary Std" panose="020B0503020103030203" pitchFamily="34" charset="0"/>
              </a:rPr>
              <a:t>An ‘average’ day in Reception</a:t>
            </a:r>
            <a:endParaRPr lang="en-GB" sz="2800" dirty="0">
              <a:latin typeface="Sassoon Primary Std" panose="020B0503020103030203" pitchFamily="34" charset="0"/>
            </a:endParaRPr>
          </a:p>
        </p:txBody>
      </p:sp>
      <p:graphicFrame>
        <p:nvGraphicFramePr>
          <p:cNvPr id="4" name="Table 3"/>
          <p:cNvGraphicFramePr>
            <a:graphicFrameLocks noGrp="1"/>
          </p:cNvGraphicFramePr>
          <p:nvPr>
            <p:extLst>
              <p:ext uri="{D42A27DB-BD31-4B8C-83A1-F6EECF244321}">
                <p14:modId xmlns:p14="http://schemas.microsoft.com/office/powerpoint/2010/main" val="874044311"/>
              </p:ext>
            </p:extLst>
          </p:nvPr>
        </p:nvGraphicFramePr>
        <p:xfrm>
          <a:off x="467544" y="692696"/>
          <a:ext cx="8280920" cy="5816600"/>
        </p:xfrm>
        <a:graphic>
          <a:graphicData uri="http://schemas.openxmlformats.org/drawingml/2006/table">
            <a:tbl>
              <a:tblPr firstRow="1" bandRow="1">
                <a:tableStyleId>{5C22544A-7EE6-4342-B048-85BDC9FD1C3A}</a:tableStyleId>
              </a:tblPr>
              <a:tblGrid>
                <a:gridCol w="1584176">
                  <a:extLst>
                    <a:ext uri="{9D8B030D-6E8A-4147-A177-3AD203B41FA5}">
                      <a16:colId xmlns:a16="http://schemas.microsoft.com/office/drawing/2014/main" val="20000"/>
                    </a:ext>
                  </a:extLst>
                </a:gridCol>
                <a:gridCol w="6696744">
                  <a:extLst>
                    <a:ext uri="{9D8B030D-6E8A-4147-A177-3AD203B41FA5}">
                      <a16:colId xmlns:a16="http://schemas.microsoft.com/office/drawing/2014/main" val="20001"/>
                    </a:ext>
                  </a:extLst>
                </a:gridCol>
              </a:tblGrid>
              <a:tr h="370840">
                <a:tc>
                  <a:txBody>
                    <a:bodyPr/>
                    <a:lstStyle/>
                    <a:p>
                      <a:endParaRPr lang="en-GB" sz="1600" dirty="0">
                        <a:latin typeface="Sassoon Primary Std" panose="020B0503020103030203" pitchFamily="34" charset="0"/>
                      </a:endParaRPr>
                    </a:p>
                  </a:txBody>
                  <a:tcPr>
                    <a:solidFill>
                      <a:schemeClr val="accent2"/>
                    </a:solidFill>
                  </a:tcPr>
                </a:tc>
                <a:tc>
                  <a:txBody>
                    <a:bodyPr/>
                    <a:lstStyle/>
                    <a:p>
                      <a:r>
                        <a:rPr lang="en-GB" sz="1600" dirty="0" smtClean="0">
                          <a:latin typeface="Sassoon Primary Std" panose="020B0503020103030203" pitchFamily="34" charset="0"/>
                        </a:rPr>
                        <a:t>Activity/Focus</a:t>
                      </a:r>
                      <a:endParaRPr lang="en-GB" sz="1600" dirty="0">
                        <a:latin typeface="Sassoon Primary Std" panose="020B0503020103030203" pitchFamily="34" charset="0"/>
                      </a:endParaRPr>
                    </a:p>
                  </a:txBody>
                  <a:tcPr>
                    <a:solidFill>
                      <a:schemeClr val="accent2"/>
                    </a:solidFill>
                  </a:tcPr>
                </a:tc>
                <a:extLst>
                  <a:ext uri="{0D108BD9-81ED-4DB2-BD59-A6C34878D82A}">
                    <a16:rowId xmlns:a16="http://schemas.microsoft.com/office/drawing/2014/main" val="10000"/>
                  </a:ext>
                </a:extLst>
              </a:tr>
              <a:tr h="370840">
                <a:tc>
                  <a:txBody>
                    <a:bodyPr/>
                    <a:lstStyle/>
                    <a:p>
                      <a:r>
                        <a:rPr lang="en-GB" sz="1600" dirty="0" smtClean="0">
                          <a:latin typeface="Sassoon Primary Std" panose="020B0503020103030203" pitchFamily="34" charset="0"/>
                        </a:rPr>
                        <a:t>8:55am</a:t>
                      </a:r>
                      <a:endParaRPr lang="en-GB" sz="1600" dirty="0">
                        <a:latin typeface="Sassoon Primary Std" panose="020B0503020103030203" pitchFamily="34"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600" dirty="0" smtClean="0">
                          <a:latin typeface="Sassoon Primary Std" panose="020B0503020103030203" pitchFamily="34" charset="0"/>
                        </a:rPr>
                        <a:t>Children come in independently and</a:t>
                      </a:r>
                      <a:r>
                        <a:rPr lang="en-GB" sz="1600" baseline="0" dirty="0" smtClean="0">
                          <a:latin typeface="Sassoon Primary Std" panose="020B0503020103030203" pitchFamily="34" charset="0"/>
                        </a:rPr>
                        <a:t> find their peg. They go into the classroom, self-register and access continuous provision</a:t>
                      </a:r>
                      <a:endParaRPr lang="en-GB" sz="1600" dirty="0">
                        <a:latin typeface="Sassoon Primary Std" panose="020B0503020103030203" pitchFamily="34" charset="0"/>
                      </a:endParaRPr>
                    </a:p>
                  </a:txBody>
                  <a:tcPr/>
                </a:tc>
                <a:extLst>
                  <a:ext uri="{0D108BD9-81ED-4DB2-BD59-A6C34878D82A}">
                    <a16:rowId xmlns:a16="http://schemas.microsoft.com/office/drawing/2014/main" val="10001"/>
                  </a:ext>
                </a:extLst>
              </a:tr>
              <a:tr h="370840">
                <a:tc>
                  <a:txBody>
                    <a:bodyPr/>
                    <a:lstStyle/>
                    <a:p>
                      <a:r>
                        <a:rPr lang="en-GB" sz="1600" dirty="0" smtClean="0">
                          <a:latin typeface="Sassoon Primary Std" panose="020B0503020103030203" pitchFamily="34" charset="0"/>
                        </a:rPr>
                        <a:t>9:00am</a:t>
                      </a:r>
                      <a:endParaRPr lang="en-GB" sz="1600" dirty="0">
                        <a:latin typeface="Sassoon Primary Std" panose="020B0503020103030203" pitchFamily="34" charset="0"/>
                      </a:endParaRPr>
                    </a:p>
                  </a:txBody>
                  <a:tcPr/>
                </a:tc>
                <a:tc>
                  <a:txBody>
                    <a:bodyPr/>
                    <a:lstStyle/>
                    <a:p>
                      <a:r>
                        <a:rPr lang="en-GB" sz="1600" dirty="0" smtClean="0">
                          <a:latin typeface="Sassoon Primary Std" panose="020B0503020103030203" pitchFamily="34" charset="0"/>
                        </a:rPr>
                        <a:t>Come together for Register/calendar time</a:t>
                      </a:r>
                      <a:endParaRPr lang="en-GB" sz="1600" dirty="0">
                        <a:latin typeface="Sassoon Primary Std" panose="020B0503020103030203" pitchFamily="34" charset="0"/>
                      </a:endParaRPr>
                    </a:p>
                  </a:txBody>
                  <a:tcPr/>
                </a:tc>
                <a:extLst>
                  <a:ext uri="{0D108BD9-81ED-4DB2-BD59-A6C34878D82A}">
                    <a16:rowId xmlns:a16="http://schemas.microsoft.com/office/drawing/2014/main" val="10002"/>
                  </a:ext>
                </a:extLst>
              </a:tr>
              <a:tr h="370840">
                <a:tc>
                  <a:txBody>
                    <a:bodyPr/>
                    <a:lstStyle/>
                    <a:p>
                      <a:r>
                        <a:rPr lang="en-GB" sz="1600" dirty="0" smtClean="0">
                          <a:latin typeface="Sassoon Primary Std" panose="020B0503020103030203" pitchFamily="34" charset="0"/>
                        </a:rPr>
                        <a:t>9:15am</a:t>
                      </a:r>
                      <a:endParaRPr lang="en-GB" sz="1600" dirty="0">
                        <a:latin typeface="Sassoon Primary Std" panose="020B0503020103030203" pitchFamily="34" charset="0"/>
                      </a:endParaRPr>
                    </a:p>
                  </a:txBody>
                  <a:tcPr/>
                </a:tc>
                <a:tc>
                  <a:txBody>
                    <a:bodyPr/>
                    <a:lstStyle/>
                    <a:p>
                      <a:r>
                        <a:rPr lang="en-GB" sz="1600" dirty="0" smtClean="0">
                          <a:latin typeface="Sassoon Primary Std" panose="020B0503020103030203" pitchFamily="34" charset="0"/>
                        </a:rPr>
                        <a:t>Phonics carpet session</a:t>
                      </a:r>
                      <a:endParaRPr lang="en-GB" sz="1600" dirty="0">
                        <a:latin typeface="Sassoon Primary Std" panose="020B0503020103030203" pitchFamily="34" charset="0"/>
                      </a:endParaRPr>
                    </a:p>
                  </a:txBody>
                  <a:tcPr/>
                </a:tc>
                <a:extLst>
                  <a:ext uri="{0D108BD9-81ED-4DB2-BD59-A6C34878D82A}">
                    <a16:rowId xmlns:a16="http://schemas.microsoft.com/office/drawing/2014/main" val="10003"/>
                  </a:ext>
                </a:extLst>
              </a:tr>
              <a:tr h="370840">
                <a:tc>
                  <a:txBody>
                    <a:bodyPr/>
                    <a:lstStyle/>
                    <a:p>
                      <a:r>
                        <a:rPr lang="en-GB" sz="1600" dirty="0" smtClean="0">
                          <a:latin typeface="Sassoon Primary Std" panose="020B0503020103030203" pitchFamily="34" charset="0"/>
                        </a:rPr>
                        <a:t>9:30am</a:t>
                      </a:r>
                      <a:endParaRPr lang="en-GB" sz="1600" dirty="0">
                        <a:latin typeface="Sassoon Primary Std" panose="020B0503020103030203" pitchFamily="34" charset="0"/>
                      </a:endParaRPr>
                    </a:p>
                  </a:txBody>
                  <a:tcPr/>
                </a:tc>
                <a:tc>
                  <a:txBody>
                    <a:bodyPr/>
                    <a:lstStyle/>
                    <a:p>
                      <a:r>
                        <a:rPr lang="en-GB" sz="1600" dirty="0" smtClean="0">
                          <a:latin typeface="Sassoon Primary Std" panose="020B0503020103030203" pitchFamily="34" charset="0"/>
                        </a:rPr>
                        <a:t>Phonics groups/activities. Children</a:t>
                      </a:r>
                      <a:r>
                        <a:rPr lang="en-GB" sz="1600" baseline="0" dirty="0" smtClean="0">
                          <a:latin typeface="Sassoon Primary Std" panose="020B0503020103030203" pitchFamily="34" charset="0"/>
                        </a:rPr>
                        <a:t> can access continuous provision including outdoor area</a:t>
                      </a:r>
                      <a:endParaRPr lang="en-GB" sz="1600" dirty="0">
                        <a:latin typeface="Sassoon Primary Std" panose="020B0503020103030203" pitchFamily="34" charset="0"/>
                      </a:endParaRPr>
                    </a:p>
                  </a:txBody>
                  <a:tcPr/>
                </a:tc>
                <a:extLst>
                  <a:ext uri="{0D108BD9-81ED-4DB2-BD59-A6C34878D82A}">
                    <a16:rowId xmlns:a16="http://schemas.microsoft.com/office/drawing/2014/main" val="10004"/>
                  </a:ext>
                </a:extLst>
              </a:tr>
              <a:tr h="370840">
                <a:tc>
                  <a:txBody>
                    <a:bodyPr/>
                    <a:lstStyle/>
                    <a:p>
                      <a:r>
                        <a:rPr lang="en-GB" sz="1600" dirty="0" smtClean="0">
                          <a:latin typeface="Sassoon Primary Std" panose="020B0503020103030203" pitchFamily="34" charset="0"/>
                        </a:rPr>
                        <a:t>10:15am</a:t>
                      </a:r>
                      <a:endParaRPr lang="en-GB" sz="1600" dirty="0">
                        <a:latin typeface="Sassoon Primary Std" panose="020B0503020103030203" pitchFamily="34" charset="0"/>
                      </a:endParaRPr>
                    </a:p>
                  </a:txBody>
                  <a:tcPr/>
                </a:tc>
                <a:tc>
                  <a:txBody>
                    <a:bodyPr/>
                    <a:lstStyle/>
                    <a:p>
                      <a:r>
                        <a:rPr lang="en-GB" sz="1600" dirty="0" smtClean="0">
                          <a:latin typeface="Sassoon Primary Std" panose="020B0503020103030203" pitchFamily="34" charset="0"/>
                        </a:rPr>
                        <a:t>Wash</a:t>
                      </a:r>
                      <a:r>
                        <a:rPr lang="en-GB" sz="1600" baseline="0" dirty="0" smtClean="0">
                          <a:latin typeface="Sassoon Primary Std" panose="020B0503020103030203" pitchFamily="34" charset="0"/>
                        </a:rPr>
                        <a:t> hands for fruit and milk time, share a story or a song</a:t>
                      </a:r>
                      <a:endParaRPr lang="en-GB" sz="1600" dirty="0">
                        <a:latin typeface="Sassoon Primary Std" panose="020B0503020103030203" pitchFamily="34" charset="0"/>
                      </a:endParaRPr>
                    </a:p>
                  </a:txBody>
                  <a:tcPr/>
                </a:tc>
                <a:extLst>
                  <a:ext uri="{0D108BD9-81ED-4DB2-BD59-A6C34878D82A}">
                    <a16:rowId xmlns:a16="http://schemas.microsoft.com/office/drawing/2014/main" val="10005"/>
                  </a:ext>
                </a:extLst>
              </a:tr>
              <a:tr h="370840">
                <a:tc>
                  <a:txBody>
                    <a:bodyPr/>
                    <a:lstStyle/>
                    <a:p>
                      <a:r>
                        <a:rPr lang="en-GB" sz="1600" dirty="0" smtClean="0">
                          <a:latin typeface="Sassoon Primary Std" panose="020B0503020103030203" pitchFamily="34" charset="0"/>
                        </a:rPr>
                        <a:t>10:30am</a:t>
                      </a:r>
                      <a:endParaRPr lang="en-GB" sz="1600" dirty="0">
                        <a:latin typeface="Sassoon Primary Std" panose="020B0503020103030203" pitchFamily="34" charset="0"/>
                      </a:endParaRPr>
                    </a:p>
                  </a:txBody>
                  <a:tcPr/>
                </a:tc>
                <a:tc>
                  <a:txBody>
                    <a:bodyPr/>
                    <a:lstStyle/>
                    <a:p>
                      <a:r>
                        <a:rPr lang="en-GB" sz="1600" dirty="0" smtClean="0">
                          <a:latin typeface="Sassoon Primary Std" panose="020B0503020103030203" pitchFamily="34" charset="0"/>
                        </a:rPr>
                        <a:t>Maths</a:t>
                      </a:r>
                      <a:r>
                        <a:rPr lang="en-GB" sz="1600" baseline="0" dirty="0" smtClean="0">
                          <a:latin typeface="Sassoon Primary Std" panose="020B0503020103030203" pitchFamily="34" charset="0"/>
                        </a:rPr>
                        <a:t> carpet session</a:t>
                      </a:r>
                      <a:endParaRPr lang="en-GB" sz="1600" dirty="0">
                        <a:latin typeface="Sassoon Primary Std" panose="020B0503020103030203" pitchFamily="34" charset="0"/>
                      </a:endParaRPr>
                    </a:p>
                  </a:txBody>
                  <a:tcPr/>
                </a:tc>
                <a:extLst>
                  <a:ext uri="{0D108BD9-81ED-4DB2-BD59-A6C34878D82A}">
                    <a16:rowId xmlns:a16="http://schemas.microsoft.com/office/drawing/2014/main" val="10006"/>
                  </a:ext>
                </a:extLst>
              </a:tr>
              <a:tr h="370840">
                <a:tc>
                  <a:txBody>
                    <a:bodyPr/>
                    <a:lstStyle/>
                    <a:p>
                      <a:r>
                        <a:rPr lang="en-GB" sz="1600" dirty="0" smtClean="0">
                          <a:latin typeface="Sassoon Primary Std" panose="020B0503020103030203" pitchFamily="34" charset="0"/>
                        </a:rPr>
                        <a:t>11:00am</a:t>
                      </a:r>
                      <a:endParaRPr lang="en-GB" sz="1600" dirty="0">
                        <a:latin typeface="Sassoon Primary Std" panose="020B0503020103030203" pitchFamily="34"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smtClean="0">
                          <a:latin typeface="Sassoon Primary Std" panose="020B0503020103030203" pitchFamily="34" charset="0"/>
                        </a:rPr>
                        <a:t>Maths</a:t>
                      </a:r>
                      <a:r>
                        <a:rPr lang="en-GB" sz="1600" baseline="0" dirty="0" smtClean="0">
                          <a:latin typeface="Sassoon Primary Std" panose="020B0503020103030203" pitchFamily="34" charset="0"/>
                        </a:rPr>
                        <a:t> groups/activities. Children continue to access provision</a:t>
                      </a:r>
                      <a:endParaRPr lang="en-GB" sz="1600" dirty="0">
                        <a:latin typeface="Sassoon Primary Std" panose="020B0503020103030203" pitchFamily="34" charset="0"/>
                      </a:endParaRPr>
                    </a:p>
                  </a:txBody>
                  <a:tcPr/>
                </a:tc>
                <a:extLst>
                  <a:ext uri="{0D108BD9-81ED-4DB2-BD59-A6C34878D82A}">
                    <a16:rowId xmlns:a16="http://schemas.microsoft.com/office/drawing/2014/main" val="10007"/>
                  </a:ext>
                </a:extLst>
              </a:tr>
              <a:tr h="370840">
                <a:tc>
                  <a:txBody>
                    <a:bodyPr/>
                    <a:lstStyle/>
                    <a:p>
                      <a:r>
                        <a:rPr lang="en-GB" sz="1600" dirty="0" smtClean="0">
                          <a:latin typeface="Sassoon Primary Std" panose="020B0503020103030203" pitchFamily="34" charset="0"/>
                        </a:rPr>
                        <a:t>11:50am</a:t>
                      </a:r>
                      <a:endParaRPr lang="en-GB" sz="1600" dirty="0">
                        <a:latin typeface="Sassoon Primary Std" panose="020B0503020103030203" pitchFamily="34" charset="0"/>
                      </a:endParaRPr>
                    </a:p>
                  </a:txBody>
                  <a:tcPr/>
                </a:tc>
                <a:tc>
                  <a:txBody>
                    <a:bodyPr/>
                    <a:lstStyle/>
                    <a:p>
                      <a:r>
                        <a:rPr lang="en-GB" sz="1600" dirty="0" smtClean="0">
                          <a:latin typeface="Sassoon Primary Std" panose="020B0503020103030203" pitchFamily="34" charset="0"/>
                        </a:rPr>
                        <a:t>Wash hands for lunch</a:t>
                      </a:r>
                      <a:r>
                        <a:rPr lang="en-GB" sz="1600" baseline="0" dirty="0" smtClean="0">
                          <a:latin typeface="Sassoon Primary Std" panose="020B0503020103030203" pitchFamily="34" charset="0"/>
                        </a:rPr>
                        <a:t>. Down to the big hall for lunch</a:t>
                      </a:r>
                      <a:endParaRPr lang="en-GB" sz="1600" dirty="0">
                        <a:latin typeface="Sassoon Primary Std" panose="020B0503020103030203" pitchFamily="34" charset="0"/>
                      </a:endParaRPr>
                    </a:p>
                  </a:txBody>
                  <a:tcPr/>
                </a:tc>
                <a:extLst>
                  <a:ext uri="{0D108BD9-81ED-4DB2-BD59-A6C34878D82A}">
                    <a16:rowId xmlns:a16="http://schemas.microsoft.com/office/drawing/2014/main" val="10008"/>
                  </a:ext>
                </a:extLst>
              </a:tr>
              <a:tr h="370840">
                <a:tc>
                  <a:txBody>
                    <a:bodyPr/>
                    <a:lstStyle/>
                    <a:p>
                      <a:r>
                        <a:rPr lang="en-GB" sz="1600" dirty="0" smtClean="0">
                          <a:latin typeface="Sassoon Primary Std" panose="020B0503020103030203" pitchFamily="34" charset="0"/>
                        </a:rPr>
                        <a:t>12-1:00pm</a:t>
                      </a:r>
                      <a:endParaRPr lang="en-GB" sz="1600" dirty="0">
                        <a:latin typeface="Sassoon Primary Std" panose="020B0503020103030203" pitchFamily="34" charset="0"/>
                      </a:endParaRPr>
                    </a:p>
                  </a:txBody>
                  <a:tcPr/>
                </a:tc>
                <a:tc>
                  <a:txBody>
                    <a:bodyPr/>
                    <a:lstStyle/>
                    <a:p>
                      <a:r>
                        <a:rPr lang="en-GB" sz="1600" dirty="0" smtClean="0">
                          <a:latin typeface="Sassoon Primary Std" panose="020B0503020103030203" pitchFamily="34" charset="0"/>
                        </a:rPr>
                        <a:t>Lunch.</a:t>
                      </a:r>
                      <a:r>
                        <a:rPr lang="en-GB" sz="1600" baseline="0" dirty="0" smtClean="0">
                          <a:latin typeface="Sassoon Primary Std" panose="020B0503020103030203" pitchFamily="34" charset="0"/>
                        </a:rPr>
                        <a:t> Children join whole school on the playground.</a:t>
                      </a:r>
                      <a:endParaRPr lang="en-GB" sz="1600" dirty="0">
                        <a:latin typeface="Sassoon Primary Std" panose="020B0503020103030203" pitchFamily="34" charset="0"/>
                      </a:endParaRPr>
                    </a:p>
                  </a:txBody>
                  <a:tcPr/>
                </a:tc>
                <a:extLst>
                  <a:ext uri="{0D108BD9-81ED-4DB2-BD59-A6C34878D82A}">
                    <a16:rowId xmlns:a16="http://schemas.microsoft.com/office/drawing/2014/main" val="10009"/>
                  </a:ext>
                </a:extLst>
              </a:tr>
              <a:tr h="370840">
                <a:tc>
                  <a:txBody>
                    <a:bodyPr/>
                    <a:lstStyle/>
                    <a:p>
                      <a:r>
                        <a:rPr lang="en-GB" sz="1600" dirty="0" smtClean="0">
                          <a:latin typeface="Sassoon Primary Std" panose="020B0503020103030203" pitchFamily="34" charset="0"/>
                        </a:rPr>
                        <a:t>1:00pm</a:t>
                      </a:r>
                      <a:endParaRPr lang="en-GB" sz="1600" dirty="0">
                        <a:latin typeface="Sassoon Primary Std" panose="020B0503020103030203" pitchFamily="34" charset="0"/>
                      </a:endParaRPr>
                    </a:p>
                  </a:txBody>
                  <a:tcPr/>
                </a:tc>
                <a:tc>
                  <a:txBody>
                    <a:bodyPr/>
                    <a:lstStyle/>
                    <a:p>
                      <a:r>
                        <a:rPr lang="en-GB" sz="1600" dirty="0" smtClean="0">
                          <a:latin typeface="Sassoon Primary Std" panose="020B0503020103030203" pitchFamily="34" charset="0"/>
                        </a:rPr>
                        <a:t>Topic carpet session</a:t>
                      </a:r>
                      <a:endParaRPr lang="en-GB" sz="1600" dirty="0">
                        <a:latin typeface="Sassoon Primary Std" panose="020B0503020103030203" pitchFamily="34" charset="0"/>
                      </a:endParaRPr>
                    </a:p>
                  </a:txBody>
                  <a:tcPr/>
                </a:tc>
                <a:extLst>
                  <a:ext uri="{0D108BD9-81ED-4DB2-BD59-A6C34878D82A}">
                    <a16:rowId xmlns:a16="http://schemas.microsoft.com/office/drawing/2014/main" val="10010"/>
                  </a:ext>
                </a:extLst>
              </a:tr>
              <a:tr h="370840">
                <a:tc>
                  <a:txBody>
                    <a:bodyPr/>
                    <a:lstStyle/>
                    <a:p>
                      <a:r>
                        <a:rPr lang="en-GB" sz="1600" dirty="0" smtClean="0">
                          <a:latin typeface="Sassoon Primary Std" panose="020B0503020103030203" pitchFamily="34" charset="0"/>
                        </a:rPr>
                        <a:t>1:30-2:30pm</a:t>
                      </a:r>
                      <a:endParaRPr lang="en-GB" sz="1600" dirty="0">
                        <a:latin typeface="Sassoon Primary Std" panose="020B0503020103030203" pitchFamily="34" charset="0"/>
                      </a:endParaRPr>
                    </a:p>
                  </a:txBody>
                  <a:tcPr/>
                </a:tc>
                <a:tc>
                  <a:txBody>
                    <a:bodyPr/>
                    <a:lstStyle/>
                    <a:p>
                      <a:r>
                        <a:rPr lang="en-GB" sz="1600" dirty="0" smtClean="0">
                          <a:latin typeface="Sassoon Primary Std" panose="020B0503020103030203" pitchFamily="34" charset="0"/>
                        </a:rPr>
                        <a:t>Understanding</a:t>
                      </a:r>
                      <a:r>
                        <a:rPr lang="en-GB" sz="1600" baseline="0" dirty="0" smtClean="0">
                          <a:latin typeface="Sassoon Primary Std" panose="020B0503020103030203" pitchFamily="34" charset="0"/>
                        </a:rPr>
                        <a:t> the World/Expressive Arts and Design/Physical Development activities (Inc. P.E. sessions)</a:t>
                      </a:r>
                      <a:endParaRPr lang="en-GB" sz="1600" dirty="0">
                        <a:latin typeface="Sassoon Primary Std" panose="020B0503020103030203" pitchFamily="34" charset="0"/>
                      </a:endParaRPr>
                    </a:p>
                  </a:txBody>
                  <a:tcPr/>
                </a:tc>
                <a:extLst>
                  <a:ext uri="{0D108BD9-81ED-4DB2-BD59-A6C34878D82A}">
                    <a16:rowId xmlns:a16="http://schemas.microsoft.com/office/drawing/2014/main" val="10011"/>
                  </a:ext>
                </a:extLst>
              </a:tr>
              <a:tr h="370840">
                <a:tc>
                  <a:txBody>
                    <a:bodyPr/>
                    <a:lstStyle/>
                    <a:p>
                      <a:r>
                        <a:rPr lang="en-GB" sz="1600" dirty="0" smtClean="0">
                          <a:latin typeface="Sassoon Primary Std" panose="020B0503020103030203" pitchFamily="34" charset="0"/>
                        </a:rPr>
                        <a:t>2:30-3:00pm</a:t>
                      </a:r>
                      <a:endParaRPr lang="en-GB" sz="1600" dirty="0">
                        <a:latin typeface="Sassoon Primary Std" panose="020B0503020103030203" pitchFamily="34" charset="0"/>
                      </a:endParaRPr>
                    </a:p>
                  </a:txBody>
                  <a:tcPr/>
                </a:tc>
                <a:tc>
                  <a:txBody>
                    <a:bodyPr/>
                    <a:lstStyle/>
                    <a:p>
                      <a:r>
                        <a:rPr lang="en-GB" sz="1600" dirty="0" smtClean="0">
                          <a:latin typeface="Sassoon Primary Std" panose="020B0503020103030203" pitchFamily="34" charset="0"/>
                        </a:rPr>
                        <a:t>PSED/Story/Songs</a:t>
                      </a:r>
                      <a:endParaRPr lang="en-GB" sz="1600" dirty="0">
                        <a:latin typeface="Sassoon Primary Std" panose="020B0503020103030203" pitchFamily="34" charset="0"/>
                      </a:endParaRPr>
                    </a:p>
                  </a:txBody>
                  <a:tcPr/>
                </a:tc>
                <a:extLst>
                  <a:ext uri="{0D108BD9-81ED-4DB2-BD59-A6C34878D82A}">
                    <a16:rowId xmlns:a16="http://schemas.microsoft.com/office/drawing/2014/main" val="10012"/>
                  </a:ext>
                </a:extLst>
              </a:tr>
              <a:tr h="370840">
                <a:tc>
                  <a:txBody>
                    <a:bodyPr/>
                    <a:lstStyle/>
                    <a:p>
                      <a:r>
                        <a:rPr lang="en-GB" sz="1600" dirty="0" smtClean="0">
                          <a:latin typeface="Sassoon Primary Std" panose="020B0503020103030203" pitchFamily="34" charset="0"/>
                        </a:rPr>
                        <a:t>3:00pm</a:t>
                      </a:r>
                      <a:endParaRPr lang="en-GB" sz="1600" dirty="0">
                        <a:latin typeface="Sassoon Primary Std" panose="020B0503020103030203" pitchFamily="34" charset="0"/>
                      </a:endParaRPr>
                    </a:p>
                  </a:txBody>
                  <a:tcPr/>
                </a:tc>
                <a:tc>
                  <a:txBody>
                    <a:bodyPr/>
                    <a:lstStyle/>
                    <a:p>
                      <a:r>
                        <a:rPr lang="en-GB" sz="1600" dirty="0" smtClean="0">
                          <a:latin typeface="Sassoon Primary Std" panose="020B0503020103030203" pitchFamily="34" charset="0"/>
                        </a:rPr>
                        <a:t>Home</a:t>
                      </a:r>
                      <a:r>
                        <a:rPr lang="en-GB" sz="1600" baseline="0" dirty="0" smtClean="0">
                          <a:latin typeface="Sassoon Primary Std" panose="020B0503020103030203" pitchFamily="34" charset="0"/>
                        </a:rPr>
                        <a:t> time</a:t>
                      </a:r>
                      <a:endParaRPr lang="en-GB" sz="1600" dirty="0">
                        <a:latin typeface="Sassoon Primary Std" panose="020B0503020103030203" pitchFamily="34" charset="0"/>
                      </a:endParaRPr>
                    </a:p>
                  </a:txBody>
                  <a:tcPr/>
                </a:tc>
                <a:extLst>
                  <a:ext uri="{0D108BD9-81ED-4DB2-BD59-A6C34878D82A}">
                    <a16:rowId xmlns:a16="http://schemas.microsoft.com/office/drawing/2014/main" val="10013"/>
                  </a:ext>
                </a:extLst>
              </a:tr>
            </a:tbl>
          </a:graphicData>
        </a:graphic>
      </p:graphicFrame>
    </p:spTree>
    <p:extLst>
      <p:ext uri="{BB962C8B-B14F-4D97-AF65-F5344CB8AC3E}">
        <p14:creationId xmlns:p14="http://schemas.microsoft.com/office/powerpoint/2010/main" val="72912274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323529" y="260648"/>
            <a:ext cx="1224136" cy="1218695"/>
          </a:xfrm>
          <a:prstGeom prst="rect">
            <a:avLst/>
          </a:prstGeom>
        </p:spPr>
      </p:pic>
      <p:sp>
        <p:nvSpPr>
          <p:cNvPr id="5" name="TextBox 4"/>
          <p:cNvSpPr txBox="1"/>
          <p:nvPr/>
        </p:nvSpPr>
        <p:spPr>
          <a:xfrm>
            <a:off x="1763688" y="404664"/>
            <a:ext cx="6984776" cy="1200329"/>
          </a:xfrm>
          <a:prstGeom prst="rect">
            <a:avLst/>
          </a:prstGeom>
          <a:noFill/>
        </p:spPr>
        <p:txBody>
          <a:bodyPr wrap="square" rtlCol="0">
            <a:spAutoFit/>
          </a:bodyPr>
          <a:lstStyle/>
          <a:p>
            <a:r>
              <a:rPr lang="en-US" dirty="0" smtClean="0">
                <a:latin typeface="Sassoon Primary Std" panose="020B0503020103030203" pitchFamily="34" charset="0"/>
              </a:rPr>
              <a:t>We do not yet have the exact start date of school for Reception but we will contact you with that information as soon we can. Once we know more I will be able to give you all the necessary information for the first days and weeks of school.</a:t>
            </a:r>
          </a:p>
        </p:txBody>
      </p:sp>
      <p:sp>
        <p:nvSpPr>
          <p:cNvPr id="8" name="TextBox 7"/>
          <p:cNvSpPr txBox="1"/>
          <p:nvPr/>
        </p:nvSpPr>
        <p:spPr>
          <a:xfrm>
            <a:off x="329208" y="1905799"/>
            <a:ext cx="8419256" cy="646331"/>
          </a:xfrm>
          <a:prstGeom prst="rect">
            <a:avLst/>
          </a:prstGeom>
          <a:noFill/>
        </p:spPr>
        <p:txBody>
          <a:bodyPr wrap="square" rtlCol="0">
            <a:spAutoFit/>
          </a:bodyPr>
          <a:lstStyle/>
          <a:p>
            <a:r>
              <a:rPr lang="en-US" dirty="0" smtClean="0">
                <a:latin typeface="Sassoon Primary Std" panose="020B0503020103030203" pitchFamily="34" charset="0"/>
              </a:rPr>
              <a:t>But for now I have created some </a:t>
            </a:r>
            <a:r>
              <a:rPr lang="en-US" b="1" dirty="0" smtClean="0">
                <a:latin typeface="Sassoon Primary Std" panose="020B0503020103030203" pitchFamily="34" charset="0"/>
              </a:rPr>
              <a:t>Frequently Asked Questions </a:t>
            </a:r>
            <a:r>
              <a:rPr lang="en-US" dirty="0" smtClean="0">
                <a:latin typeface="Sassoon Primary Std" panose="020B0503020103030203" pitchFamily="34" charset="0"/>
              </a:rPr>
              <a:t>that may help you and your child be prepared for September…</a:t>
            </a:r>
            <a:endParaRPr lang="en-GB" dirty="0">
              <a:latin typeface="Sassoon Primary Std" panose="020B0503020103030203" pitchFamily="34" charset="0"/>
            </a:endParaRPr>
          </a:p>
        </p:txBody>
      </p:sp>
      <p:sp>
        <p:nvSpPr>
          <p:cNvPr id="9" name="TextBox 8"/>
          <p:cNvSpPr txBox="1"/>
          <p:nvPr/>
        </p:nvSpPr>
        <p:spPr>
          <a:xfrm>
            <a:off x="299999" y="2708920"/>
            <a:ext cx="8286599" cy="3970318"/>
          </a:xfrm>
          <a:prstGeom prst="rect">
            <a:avLst/>
          </a:prstGeom>
          <a:noFill/>
        </p:spPr>
        <p:txBody>
          <a:bodyPr wrap="square" rtlCol="0">
            <a:spAutoFit/>
          </a:bodyPr>
          <a:lstStyle/>
          <a:p>
            <a:r>
              <a:rPr lang="en-US" b="1" dirty="0" smtClean="0">
                <a:latin typeface="Sassoon Primary Std" panose="020B0503020103030203" pitchFamily="34" charset="0"/>
              </a:rPr>
              <a:t>What time does school start and finish?</a:t>
            </a:r>
          </a:p>
          <a:p>
            <a:r>
              <a:rPr lang="en-US" dirty="0" smtClean="0">
                <a:latin typeface="Sassoon Primary Std" panose="020B0503020103030203" pitchFamily="34" charset="0"/>
              </a:rPr>
              <a:t>The whistle will blow at 8:55am each morning for your child to enter school and collection is at 3:00pm. Please let me know if there will be somebody different picking up your child from school as we will not release your child unless we have had confirmation.</a:t>
            </a:r>
          </a:p>
          <a:p>
            <a:endParaRPr lang="en-US" dirty="0" smtClean="0">
              <a:latin typeface="Sassoon Primary Std" panose="020B0503020103030203" pitchFamily="34" charset="0"/>
            </a:endParaRPr>
          </a:p>
          <a:p>
            <a:r>
              <a:rPr lang="en-US" b="1" dirty="0" smtClean="0">
                <a:latin typeface="Sassoon Primary Std" panose="020B0503020103030203" pitchFamily="34" charset="0"/>
              </a:rPr>
              <a:t>What do they need to wear?</a:t>
            </a:r>
          </a:p>
          <a:p>
            <a:r>
              <a:rPr lang="en-US" dirty="0" smtClean="0">
                <a:latin typeface="Sassoon Primary Std" panose="020B0503020103030203" pitchFamily="34" charset="0"/>
              </a:rPr>
              <a:t>The Colville school uniform consists of red or navy blue jumpers and cardigans. The children can wear trousers, shorts, skirts and dresses in black or grey with a white top. The uniform does not have to be logoed. </a:t>
            </a:r>
          </a:p>
          <a:p>
            <a:endParaRPr lang="en-US" dirty="0" smtClean="0">
              <a:latin typeface="Sassoon Primary Std" panose="020B0503020103030203" pitchFamily="34" charset="0"/>
            </a:endParaRPr>
          </a:p>
          <a:p>
            <a:r>
              <a:rPr lang="en-US" b="1" dirty="0" smtClean="0">
                <a:latin typeface="Sassoon Primary Std" panose="020B0503020103030203" pitchFamily="34" charset="0"/>
              </a:rPr>
              <a:t>What do they need to bring?</a:t>
            </a:r>
          </a:p>
          <a:p>
            <a:r>
              <a:rPr lang="en-US" dirty="0" smtClean="0">
                <a:latin typeface="Sassoon Primary Std" panose="020B0503020103030203" pitchFamily="34" charset="0"/>
              </a:rPr>
              <a:t>Each child will be provided with a </a:t>
            </a:r>
            <a:r>
              <a:rPr lang="en-US" u="sng" dirty="0" smtClean="0">
                <a:latin typeface="Sassoon Primary Std" panose="020B0503020103030203" pitchFamily="34" charset="0"/>
              </a:rPr>
              <a:t>free</a:t>
            </a:r>
            <a:r>
              <a:rPr lang="en-US" dirty="0" smtClean="0">
                <a:latin typeface="Sassoon Primary Std" panose="020B0503020103030203" pitchFamily="34" charset="0"/>
              </a:rPr>
              <a:t> book bag (so do not order one). Make sure your child is dressed for the weather as we like to get outside as much as possible!</a:t>
            </a:r>
            <a:endParaRPr lang="en-GB" dirty="0"/>
          </a:p>
        </p:txBody>
      </p:sp>
    </p:spTree>
    <p:extLst>
      <p:ext uri="{BB962C8B-B14F-4D97-AF65-F5344CB8AC3E}">
        <p14:creationId xmlns:p14="http://schemas.microsoft.com/office/powerpoint/2010/main" val="40184231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67544" y="476672"/>
            <a:ext cx="8208912" cy="6186309"/>
          </a:xfrm>
          <a:prstGeom prst="rect">
            <a:avLst/>
          </a:prstGeom>
          <a:noFill/>
        </p:spPr>
        <p:txBody>
          <a:bodyPr wrap="square" rtlCol="0">
            <a:spAutoFit/>
          </a:bodyPr>
          <a:lstStyle/>
          <a:p>
            <a:r>
              <a:rPr lang="en-US" b="1" dirty="0">
                <a:latin typeface="Sassoon Primary Std" panose="020B0503020103030203" pitchFamily="34" charset="0"/>
              </a:rPr>
              <a:t>How does lunch work</a:t>
            </a:r>
            <a:r>
              <a:rPr lang="en-US" b="1" dirty="0" smtClean="0">
                <a:latin typeface="Sassoon Primary Std" panose="020B0503020103030203" pitchFamily="34" charset="0"/>
              </a:rPr>
              <a:t>?</a:t>
            </a:r>
          </a:p>
          <a:p>
            <a:r>
              <a:rPr lang="en-US" dirty="0" smtClean="0">
                <a:latin typeface="Sassoon Primary Std" panose="020B0503020103030203" pitchFamily="34" charset="0"/>
              </a:rPr>
              <a:t>Your child is entitled to a free school meal each day, you can provide them with a packed lunch if you prefer. We all sit together in the school hall and the children are encouraged to do as much as they can independently; feed themselves, cut their food, clear their own plates etc.</a:t>
            </a:r>
          </a:p>
          <a:p>
            <a:endParaRPr lang="en-US" dirty="0">
              <a:latin typeface="Sassoon Primary Std" panose="020B0503020103030203" pitchFamily="34" charset="0"/>
            </a:endParaRPr>
          </a:p>
          <a:p>
            <a:r>
              <a:rPr lang="en-US" b="1" dirty="0">
                <a:latin typeface="Sassoon Primary Std" panose="020B0503020103030203" pitchFamily="34" charset="0"/>
              </a:rPr>
              <a:t>Will they get provided with fruit at school</a:t>
            </a:r>
            <a:r>
              <a:rPr lang="en-US" b="1" dirty="0" smtClean="0">
                <a:latin typeface="Sassoon Primary Std" panose="020B0503020103030203" pitchFamily="34" charset="0"/>
              </a:rPr>
              <a:t>?</a:t>
            </a:r>
          </a:p>
          <a:p>
            <a:r>
              <a:rPr lang="en-US" dirty="0" smtClean="0">
                <a:latin typeface="Sassoon Primary Std" panose="020B0503020103030203" pitchFamily="34" charset="0"/>
              </a:rPr>
              <a:t>Children will be provided with a piece of fruit and a glass of milk or water each day. We come together mid-morning and enjoy fruit time as a class.</a:t>
            </a:r>
          </a:p>
          <a:p>
            <a:endParaRPr lang="en-US" dirty="0" smtClean="0">
              <a:latin typeface="Sassoon Primary Std" panose="020B0503020103030203" pitchFamily="34" charset="0"/>
            </a:endParaRPr>
          </a:p>
          <a:p>
            <a:r>
              <a:rPr lang="en-US" b="1" dirty="0" smtClean="0">
                <a:latin typeface="Sassoon Primary Std" panose="020B0503020103030203" pitchFamily="34" charset="0"/>
              </a:rPr>
              <a:t>Does my child need a water bottle?</a:t>
            </a:r>
          </a:p>
          <a:p>
            <a:r>
              <a:rPr lang="en-US" dirty="0" smtClean="0">
                <a:latin typeface="Sassoon Primary Std" panose="020B0503020103030203" pitchFamily="34" charset="0"/>
              </a:rPr>
              <a:t>Currently the class water fountains have been switched off so children will need to bring in a named water bottle each day. </a:t>
            </a:r>
          </a:p>
          <a:p>
            <a:endParaRPr lang="en-US" dirty="0">
              <a:latin typeface="Sassoon Primary Std" panose="020B0503020103030203" pitchFamily="34" charset="0"/>
            </a:endParaRPr>
          </a:p>
          <a:p>
            <a:r>
              <a:rPr lang="en-US" b="1" dirty="0">
                <a:latin typeface="Sassoon Primary Std" panose="020B0503020103030203" pitchFamily="34" charset="0"/>
              </a:rPr>
              <a:t>What do I do if my child is ill?</a:t>
            </a:r>
          </a:p>
          <a:p>
            <a:r>
              <a:rPr lang="en-US" dirty="0" smtClean="0">
                <a:latin typeface="Sassoon Primary Std" panose="020B0503020103030203" pitchFamily="34" charset="0"/>
              </a:rPr>
              <a:t>You must contact the school office to let us know that your child will not be in school. If your child comes down with a stomach bug or sickness they </a:t>
            </a:r>
            <a:r>
              <a:rPr lang="en-US" u="sng" dirty="0" smtClean="0">
                <a:latin typeface="Sassoon Primary Std" panose="020B0503020103030203" pitchFamily="34" charset="0"/>
              </a:rPr>
              <a:t>must</a:t>
            </a:r>
            <a:r>
              <a:rPr lang="en-US" dirty="0" smtClean="0">
                <a:latin typeface="Sassoon Primary Std" panose="020B0503020103030203" pitchFamily="34" charset="0"/>
              </a:rPr>
              <a:t> stay off school for 48 hours. If you child needs medication to be administered during the school day you will need to fill out a form to give us permission (forms available from the office). </a:t>
            </a:r>
          </a:p>
          <a:p>
            <a:r>
              <a:rPr lang="en-US" b="1" i="1" dirty="0" smtClean="0">
                <a:latin typeface="Sassoon Primary Std" panose="020B0503020103030203" pitchFamily="34" charset="0"/>
              </a:rPr>
              <a:t>Please make sure we always have your most up-to-date information so we can contact you if your child falls ill at school.</a:t>
            </a:r>
          </a:p>
          <a:p>
            <a:endParaRPr lang="en-GB" b="1" i="1" dirty="0">
              <a:latin typeface="Sassoon Primary Std" panose="020B0503020103030203" pitchFamily="34" charset="0"/>
            </a:endParaRPr>
          </a:p>
        </p:txBody>
      </p:sp>
    </p:spTree>
    <p:extLst>
      <p:ext uri="{BB962C8B-B14F-4D97-AF65-F5344CB8AC3E}">
        <p14:creationId xmlns:p14="http://schemas.microsoft.com/office/powerpoint/2010/main" val="173735894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9552" y="548680"/>
            <a:ext cx="8136904" cy="5693866"/>
          </a:xfrm>
          <a:prstGeom prst="rect">
            <a:avLst/>
          </a:prstGeom>
        </p:spPr>
        <p:txBody>
          <a:bodyPr wrap="square">
            <a:spAutoFit/>
          </a:bodyPr>
          <a:lstStyle/>
          <a:p>
            <a:r>
              <a:rPr lang="en-US" b="1" dirty="0">
                <a:latin typeface="Sassoon Primary Std" panose="020B0503020103030203" pitchFamily="34" charset="0"/>
              </a:rPr>
              <a:t>Will my child need a P.E. kit?</a:t>
            </a:r>
          </a:p>
          <a:p>
            <a:r>
              <a:rPr lang="en-US" dirty="0">
                <a:latin typeface="Sassoon Primary Std" panose="020B0503020103030203" pitchFamily="34" charset="0"/>
              </a:rPr>
              <a:t>Yes, we will have two Physical Education sessions in a week. Your child will need a t-shirt, a pair of shorts and trainers/</a:t>
            </a:r>
            <a:r>
              <a:rPr lang="en-US" dirty="0" err="1">
                <a:latin typeface="Sassoon Primary Std" panose="020B0503020103030203" pitchFamily="34" charset="0"/>
              </a:rPr>
              <a:t>plimsolls</a:t>
            </a:r>
            <a:r>
              <a:rPr lang="en-US" dirty="0">
                <a:latin typeface="Sassoon Primary Std" panose="020B0503020103030203" pitchFamily="34" charset="0"/>
              </a:rPr>
              <a:t> all named in a P.E. bag</a:t>
            </a:r>
            <a:r>
              <a:rPr lang="en-US" dirty="0" smtClean="0">
                <a:latin typeface="Sassoon Primary Std" panose="020B0503020103030203" pitchFamily="34" charset="0"/>
              </a:rPr>
              <a:t>. All </a:t>
            </a:r>
            <a:r>
              <a:rPr lang="en-US" dirty="0" err="1" smtClean="0">
                <a:latin typeface="Sassoon Primary Std" panose="020B0503020103030203" pitchFamily="34" charset="0"/>
              </a:rPr>
              <a:t>jewellery</a:t>
            </a:r>
            <a:r>
              <a:rPr lang="en-US" dirty="0" smtClean="0">
                <a:latin typeface="Sassoon Primary Std" panose="020B0503020103030203" pitchFamily="34" charset="0"/>
              </a:rPr>
              <a:t> should be removed before P.E. sessions, if it cannot be removed it will be covered with protective tape.</a:t>
            </a:r>
          </a:p>
          <a:p>
            <a:endParaRPr lang="en-US" dirty="0">
              <a:latin typeface="Sassoon Primary Std" panose="020B0503020103030203" pitchFamily="34" charset="0"/>
            </a:endParaRPr>
          </a:p>
          <a:p>
            <a:r>
              <a:rPr lang="en-US" b="1" dirty="0" smtClean="0">
                <a:latin typeface="Sassoon Primary Std" panose="020B0503020103030203" pitchFamily="34" charset="0"/>
              </a:rPr>
              <a:t>What happens if my child has a toileting accident at school?</a:t>
            </a:r>
          </a:p>
          <a:p>
            <a:r>
              <a:rPr lang="en-US" dirty="0" smtClean="0">
                <a:latin typeface="Sassoon Primary Std" panose="020B0503020103030203" pitchFamily="34" charset="0"/>
              </a:rPr>
              <a:t>We recommend that every child keeps a spare change of clothes on their peg at all times. This way children can change and feel comfortable at school after any accidents. There may also be times where they end up wet from too much fun in the water tray or a tad muddy from splashing in the mud kitchen. Being prepared really helps!</a:t>
            </a:r>
          </a:p>
          <a:p>
            <a:endParaRPr lang="en-US" dirty="0" smtClean="0">
              <a:latin typeface="Sassoon Primary Std" panose="020B0503020103030203" pitchFamily="34" charset="0"/>
            </a:endParaRPr>
          </a:p>
          <a:p>
            <a:r>
              <a:rPr lang="en-US" b="1" dirty="0" smtClean="0">
                <a:latin typeface="Sassoon Primary Std" panose="020B0503020103030203" pitchFamily="34" charset="0"/>
              </a:rPr>
              <a:t>What happens if my child loses something at school?</a:t>
            </a:r>
          </a:p>
          <a:p>
            <a:r>
              <a:rPr lang="en-US" dirty="0" smtClean="0">
                <a:latin typeface="Sassoon Primary Std" panose="020B0503020103030203" pitchFamily="34" charset="0"/>
              </a:rPr>
              <a:t>This is when it is absolutely crucial that you </a:t>
            </a:r>
            <a:r>
              <a:rPr lang="en-US" sz="2000" b="1" u="sng" dirty="0" smtClean="0">
                <a:latin typeface="Sassoon Primary Std" panose="020B0503020103030203" pitchFamily="34" charset="0"/>
              </a:rPr>
              <a:t>label everything!</a:t>
            </a:r>
            <a:r>
              <a:rPr lang="en-US" sz="2000" b="1" dirty="0" smtClean="0">
                <a:latin typeface="Sassoon Primary Std" panose="020B0503020103030203" pitchFamily="34" charset="0"/>
              </a:rPr>
              <a:t> </a:t>
            </a:r>
            <a:r>
              <a:rPr lang="en-US" dirty="0" smtClean="0">
                <a:latin typeface="Sassoon Primary Std" panose="020B0503020103030203" pitchFamily="34" charset="0"/>
              </a:rPr>
              <a:t>It is near impossible to help you find lost items</a:t>
            </a:r>
            <a:r>
              <a:rPr lang="en-US" sz="2000" dirty="0">
                <a:latin typeface="Sassoon Primary Std" panose="020B0503020103030203" pitchFamily="34" charset="0"/>
              </a:rPr>
              <a:t> </a:t>
            </a:r>
            <a:r>
              <a:rPr lang="en-US" dirty="0" smtClean="0">
                <a:latin typeface="Sassoon Primary Std" panose="020B0503020103030203" pitchFamily="34" charset="0"/>
              </a:rPr>
              <a:t>when they do not have names on. Things do get misplaced as the children are learning to take care of their own things but if it is named it makes it a whole lot easier.</a:t>
            </a:r>
            <a:endParaRPr lang="en-US" sz="2000" b="1" u="sng" dirty="0" smtClean="0">
              <a:latin typeface="Sassoon Primary Std" panose="020B0503020103030203" pitchFamily="34" charset="0"/>
            </a:endParaRPr>
          </a:p>
          <a:p>
            <a:endParaRPr lang="en-US" dirty="0">
              <a:latin typeface="Sassoon Primary Std" panose="020B0503020103030203" pitchFamily="34" charset="0"/>
            </a:endParaRPr>
          </a:p>
          <a:p>
            <a:endParaRPr lang="en-US" dirty="0">
              <a:latin typeface="Sassoon Primary Std" panose="020B0503020103030203" pitchFamily="34" charset="0"/>
            </a:endParaRPr>
          </a:p>
        </p:txBody>
      </p:sp>
    </p:spTree>
    <p:extLst>
      <p:ext uri="{BB962C8B-B14F-4D97-AF65-F5344CB8AC3E}">
        <p14:creationId xmlns:p14="http://schemas.microsoft.com/office/powerpoint/2010/main" val="34472079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23528" y="548680"/>
            <a:ext cx="8640960" cy="5078313"/>
          </a:xfrm>
          <a:prstGeom prst="rect">
            <a:avLst/>
          </a:prstGeom>
          <a:noFill/>
        </p:spPr>
        <p:txBody>
          <a:bodyPr wrap="square" rtlCol="0">
            <a:spAutoFit/>
          </a:bodyPr>
          <a:lstStyle/>
          <a:p>
            <a:r>
              <a:rPr lang="en-US" dirty="0" smtClean="0">
                <a:latin typeface="Sassoon Primary Std" panose="020B0503020103030203" pitchFamily="34" charset="0"/>
              </a:rPr>
              <a:t>I am hoping this has covered some of the very basic questions. I imagine there may be many more that we will discover along the way and as soon as we can we will arrange contact to discuss other areas.</a:t>
            </a:r>
          </a:p>
          <a:p>
            <a:endParaRPr lang="en-US" dirty="0">
              <a:latin typeface="Sassoon Primary Std" panose="020B0503020103030203" pitchFamily="34" charset="0"/>
            </a:endParaRPr>
          </a:p>
          <a:p>
            <a:r>
              <a:rPr lang="en-US" dirty="0" smtClean="0">
                <a:latin typeface="Sassoon Primary Std" panose="020B0503020103030203" pitchFamily="34" charset="0"/>
              </a:rPr>
              <a:t>In the meantime, talk to your child about school and show them the photos on our website to let them become </a:t>
            </a:r>
            <a:r>
              <a:rPr lang="en-US" dirty="0" err="1" smtClean="0">
                <a:latin typeface="Sassoon Primary Std" panose="020B0503020103030203" pitchFamily="34" charset="0"/>
              </a:rPr>
              <a:t>familiarised</a:t>
            </a:r>
            <a:r>
              <a:rPr lang="en-US" dirty="0" smtClean="0">
                <a:latin typeface="Sassoon Primary Std" panose="020B0503020103030203" pitchFamily="34" charset="0"/>
              </a:rPr>
              <a:t> with their new environment. At Colville we understand that this is a big step for the children and you as parents, don’t worry if you think the first day might be very emotional (for all involved!) we are here to support you!</a:t>
            </a:r>
          </a:p>
          <a:p>
            <a:endParaRPr lang="en-US" dirty="0">
              <a:latin typeface="Sassoon Primary Std" panose="020B0503020103030203" pitchFamily="34" charset="0"/>
            </a:endParaRPr>
          </a:p>
          <a:p>
            <a:r>
              <a:rPr lang="en-US" dirty="0" smtClean="0">
                <a:latin typeface="Sassoon Primary Std" panose="020B0503020103030203" pitchFamily="34" charset="0"/>
              </a:rPr>
              <a:t>If there is anything you would like to know or think there is some important information I should know about your child, please do contact me on </a:t>
            </a:r>
            <a:r>
              <a:rPr lang="en-US" dirty="0" smtClean="0">
                <a:latin typeface="Sassoon Primary Std" panose="020B0503020103030203" pitchFamily="34" charset="0"/>
                <a:hlinkClick r:id="rId2"/>
              </a:rPr>
              <a:t>cchristie@colville.cambs.sch.uk</a:t>
            </a:r>
            <a:endParaRPr lang="en-US" dirty="0" smtClean="0">
              <a:latin typeface="Sassoon Primary Std" panose="020B0503020103030203" pitchFamily="34" charset="0"/>
            </a:endParaRPr>
          </a:p>
          <a:p>
            <a:endParaRPr lang="en-US" dirty="0" smtClean="0">
              <a:latin typeface="Sassoon Primary Std" panose="020B0503020103030203" pitchFamily="34" charset="0"/>
            </a:endParaRPr>
          </a:p>
          <a:p>
            <a:endParaRPr lang="en-US" dirty="0">
              <a:latin typeface="Sassoon Primary Std" panose="020B0503020103030203" pitchFamily="34" charset="0"/>
            </a:endParaRPr>
          </a:p>
          <a:p>
            <a:r>
              <a:rPr lang="en-US" dirty="0" smtClean="0">
                <a:latin typeface="Sassoon Primary Std" panose="020B0503020103030203" pitchFamily="34" charset="0"/>
              </a:rPr>
              <a:t>On the following page you will find some useful website links with some helpful advice, reassurance, activities and top tips for September.</a:t>
            </a:r>
          </a:p>
          <a:p>
            <a:endParaRPr lang="en-US" dirty="0" smtClean="0">
              <a:latin typeface="Sassoon Primary Std" panose="020B0503020103030203" pitchFamily="34" charset="0"/>
            </a:endParaRPr>
          </a:p>
          <a:p>
            <a:endParaRPr lang="en-US" dirty="0" smtClean="0">
              <a:latin typeface="Sassoon Primary Std" panose="020B0503020103030203" pitchFamily="34" charset="0"/>
            </a:endParaRPr>
          </a:p>
          <a:p>
            <a:pPr algn="ctr"/>
            <a:r>
              <a:rPr lang="en-US" dirty="0" smtClean="0">
                <a:latin typeface="Sassoon Primary Std" panose="020B0503020103030203" pitchFamily="34" charset="0"/>
              </a:rPr>
              <a:t>Have a wonderful summer and I look forward to meeting you all in September!!</a:t>
            </a:r>
          </a:p>
        </p:txBody>
      </p:sp>
      <p:pic>
        <p:nvPicPr>
          <p:cNvPr id="3" name="Picture 2"/>
          <p:cNvPicPr>
            <a:picLocks noChangeAspect="1"/>
          </p:cNvPicPr>
          <p:nvPr/>
        </p:nvPicPr>
        <p:blipFill>
          <a:blip r:embed="rId3"/>
          <a:stretch>
            <a:fillRect/>
          </a:stretch>
        </p:blipFill>
        <p:spPr>
          <a:xfrm>
            <a:off x="7740352" y="5626993"/>
            <a:ext cx="1119758" cy="1165566"/>
          </a:xfrm>
          <a:prstGeom prst="rect">
            <a:avLst/>
          </a:prstGeom>
        </p:spPr>
      </p:pic>
      <p:pic>
        <p:nvPicPr>
          <p:cNvPr id="4" name="Picture 3"/>
          <p:cNvPicPr>
            <a:picLocks noChangeAspect="1"/>
          </p:cNvPicPr>
          <p:nvPr/>
        </p:nvPicPr>
        <p:blipFill>
          <a:blip r:embed="rId4"/>
          <a:stretch>
            <a:fillRect/>
          </a:stretch>
        </p:blipFill>
        <p:spPr>
          <a:xfrm>
            <a:off x="323528" y="5678299"/>
            <a:ext cx="1163253" cy="1059303"/>
          </a:xfrm>
          <a:prstGeom prst="rect">
            <a:avLst/>
          </a:prstGeom>
        </p:spPr>
      </p:pic>
    </p:spTree>
    <p:extLst>
      <p:ext uri="{BB962C8B-B14F-4D97-AF65-F5344CB8AC3E}">
        <p14:creationId xmlns:p14="http://schemas.microsoft.com/office/powerpoint/2010/main" val="398887133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Sassoon Primary Std" panose="020B0503020103030203" pitchFamily="34" charset="0"/>
              </a:rPr>
              <a:t>Useful websites for starting school:</a:t>
            </a:r>
            <a:endParaRPr lang="en-GB" dirty="0">
              <a:latin typeface="Sassoon Primary Std" panose="020B0503020103030203" pitchFamily="34" charset="0"/>
            </a:endParaRPr>
          </a:p>
        </p:txBody>
      </p:sp>
      <p:sp>
        <p:nvSpPr>
          <p:cNvPr id="3" name="Rectangle 2"/>
          <p:cNvSpPr/>
          <p:nvPr/>
        </p:nvSpPr>
        <p:spPr>
          <a:xfrm>
            <a:off x="3191486" y="1556792"/>
            <a:ext cx="5052922" cy="646331"/>
          </a:xfrm>
          <a:prstGeom prst="rect">
            <a:avLst/>
          </a:prstGeom>
        </p:spPr>
        <p:txBody>
          <a:bodyPr wrap="square">
            <a:spAutoFit/>
          </a:bodyPr>
          <a:lstStyle/>
          <a:p>
            <a:r>
              <a:rPr lang="en-GB" dirty="0" smtClean="0">
                <a:latin typeface="Sassoon Primary Std" panose="020B0503020103030203" pitchFamily="34" charset="0"/>
                <a:hlinkClick r:id="rId2"/>
              </a:rPr>
              <a:t>https</a:t>
            </a:r>
            <a:r>
              <a:rPr lang="en-GB" dirty="0">
                <a:latin typeface="Sassoon Primary Std" panose="020B0503020103030203" pitchFamily="34" charset="0"/>
                <a:hlinkClick r:id="rId2"/>
              </a:rPr>
              <a:t>://www.pacey.org.uk/working-in-childcare/spotlight-on/being-school-ready/</a:t>
            </a:r>
            <a:endParaRPr lang="en-GB" dirty="0">
              <a:latin typeface="Sassoon Primary Std" panose="020B0503020103030203" pitchFamily="34" charset="0"/>
            </a:endParaRPr>
          </a:p>
        </p:txBody>
      </p:sp>
      <p:pic>
        <p:nvPicPr>
          <p:cNvPr id="5" name="Picture 4"/>
          <p:cNvPicPr>
            <a:picLocks noChangeAspect="1"/>
          </p:cNvPicPr>
          <p:nvPr/>
        </p:nvPicPr>
        <p:blipFill>
          <a:blip r:embed="rId3"/>
          <a:stretch>
            <a:fillRect/>
          </a:stretch>
        </p:blipFill>
        <p:spPr>
          <a:xfrm>
            <a:off x="1167565" y="1417638"/>
            <a:ext cx="1152127" cy="1152127"/>
          </a:xfrm>
          <a:prstGeom prst="rect">
            <a:avLst/>
          </a:prstGeom>
        </p:spPr>
      </p:pic>
      <p:pic>
        <p:nvPicPr>
          <p:cNvPr id="6" name="Picture 5"/>
          <p:cNvPicPr>
            <a:picLocks noChangeAspect="1"/>
          </p:cNvPicPr>
          <p:nvPr/>
        </p:nvPicPr>
        <p:blipFill>
          <a:blip r:embed="rId4"/>
          <a:stretch>
            <a:fillRect/>
          </a:stretch>
        </p:blipFill>
        <p:spPr>
          <a:xfrm>
            <a:off x="859989" y="3068768"/>
            <a:ext cx="1767280" cy="980517"/>
          </a:xfrm>
          <a:prstGeom prst="rect">
            <a:avLst/>
          </a:prstGeom>
        </p:spPr>
      </p:pic>
      <p:sp>
        <p:nvSpPr>
          <p:cNvPr id="7" name="Rectangle 6"/>
          <p:cNvSpPr/>
          <p:nvPr/>
        </p:nvSpPr>
        <p:spPr>
          <a:xfrm>
            <a:off x="3191486" y="3223995"/>
            <a:ext cx="4572000" cy="646331"/>
          </a:xfrm>
          <a:prstGeom prst="rect">
            <a:avLst/>
          </a:prstGeom>
        </p:spPr>
        <p:txBody>
          <a:bodyPr>
            <a:spAutoFit/>
          </a:bodyPr>
          <a:lstStyle/>
          <a:p>
            <a:r>
              <a:rPr lang="en-GB" dirty="0">
                <a:latin typeface="Sassoon Primary Std" panose="020B0503020103030203" pitchFamily="34" charset="0"/>
                <a:hlinkClick r:id="rId5"/>
              </a:rPr>
              <a:t>https://www.bbc.co.uk/bitesize/collections/starting-primary-school/1</a:t>
            </a:r>
            <a:endParaRPr lang="en-GB" dirty="0">
              <a:latin typeface="Sassoon Primary Std" panose="020B0503020103030203" pitchFamily="34" charset="0"/>
            </a:endParaRPr>
          </a:p>
        </p:txBody>
      </p:sp>
      <p:pic>
        <p:nvPicPr>
          <p:cNvPr id="8" name="Picture 7"/>
          <p:cNvPicPr>
            <a:picLocks noChangeAspect="1"/>
          </p:cNvPicPr>
          <p:nvPr/>
        </p:nvPicPr>
        <p:blipFill>
          <a:blip r:embed="rId6"/>
          <a:stretch>
            <a:fillRect/>
          </a:stretch>
        </p:blipFill>
        <p:spPr>
          <a:xfrm>
            <a:off x="683569" y="4601427"/>
            <a:ext cx="2120122" cy="584520"/>
          </a:xfrm>
          <a:prstGeom prst="rect">
            <a:avLst/>
          </a:prstGeom>
        </p:spPr>
      </p:pic>
      <p:sp>
        <p:nvSpPr>
          <p:cNvPr id="9" name="Rectangle 8"/>
          <p:cNvSpPr/>
          <p:nvPr/>
        </p:nvSpPr>
        <p:spPr>
          <a:xfrm>
            <a:off x="3191486" y="4706532"/>
            <a:ext cx="2544992" cy="369332"/>
          </a:xfrm>
          <a:prstGeom prst="rect">
            <a:avLst/>
          </a:prstGeom>
        </p:spPr>
        <p:txBody>
          <a:bodyPr wrap="none">
            <a:spAutoFit/>
          </a:bodyPr>
          <a:lstStyle/>
          <a:p>
            <a:r>
              <a:rPr lang="en-GB" dirty="0">
                <a:latin typeface="Sassoon Primary Std" panose="020B0503020103030203" pitchFamily="34" charset="0"/>
                <a:hlinkClick r:id="rId7"/>
              </a:rPr>
              <a:t>https://small-talk.org.uk/</a:t>
            </a:r>
            <a:endParaRPr lang="en-GB" dirty="0">
              <a:latin typeface="Sassoon Primary Std" panose="020B0503020103030203" pitchFamily="34" charset="0"/>
            </a:endParaRPr>
          </a:p>
        </p:txBody>
      </p:sp>
      <p:pic>
        <p:nvPicPr>
          <p:cNvPr id="10" name="Picture 9"/>
          <p:cNvPicPr>
            <a:picLocks noChangeAspect="1"/>
          </p:cNvPicPr>
          <p:nvPr/>
        </p:nvPicPr>
        <p:blipFill>
          <a:blip r:embed="rId8"/>
          <a:stretch>
            <a:fillRect/>
          </a:stretch>
        </p:blipFill>
        <p:spPr>
          <a:xfrm>
            <a:off x="1243852" y="5517232"/>
            <a:ext cx="999555" cy="999555"/>
          </a:xfrm>
          <a:prstGeom prst="rect">
            <a:avLst/>
          </a:prstGeom>
        </p:spPr>
      </p:pic>
      <p:sp>
        <p:nvSpPr>
          <p:cNvPr id="11" name="Rectangle 10"/>
          <p:cNvSpPr/>
          <p:nvPr/>
        </p:nvSpPr>
        <p:spPr>
          <a:xfrm>
            <a:off x="3191486" y="5693843"/>
            <a:ext cx="4572000" cy="369332"/>
          </a:xfrm>
          <a:prstGeom prst="rect">
            <a:avLst/>
          </a:prstGeom>
        </p:spPr>
        <p:txBody>
          <a:bodyPr>
            <a:spAutoFit/>
          </a:bodyPr>
          <a:lstStyle/>
          <a:p>
            <a:r>
              <a:rPr lang="en-GB" dirty="0">
                <a:latin typeface="Sassoon Primary Std" panose="020B0503020103030203" pitchFamily="34" charset="0"/>
                <a:hlinkClick r:id="rId9"/>
              </a:rPr>
              <a:t>https://literacytrust.org.uk/family-zone/birth-4/</a:t>
            </a:r>
            <a:endParaRPr lang="en-GB" dirty="0">
              <a:latin typeface="Sassoon Primary Std" panose="020B0503020103030203" pitchFamily="34" charset="0"/>
            </a:endParaRPr>
          </a:p>
        </p:txBody>
      </p:sp>
    </p:spTree>
    <p:extLst>
      <p:ext uri="{BB962C8B-B14F-4D97-AF65-F5344CB8AC3E}">
        <p14:creationId xmlns:p14="http://schemas.microsoft.com/office/powerpoint/2010/main" val="260857183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683568" y="389759"/>
            <a:ext cx="7704856" cy="6863417"/>
          </a:xfrm>
          <a:prstGeom prst="rect">
            <a:avLst/>
          </a:prstGeom>
          <a:noFill/>
        </p:spPr>
        <p:txBody>
          <a:bodyPr wrap="square" rtlCol="0">
            <a:spAutoFit/>
          </a:bodyPr>
          <a:lstStyle/>
          <a:p>
            <a:pPr marL="285750" indent="-285750" fontAlgn="base">
              <a:spcBef>
                <a:spcPct val="0"/>
              </a:spcBef>
              <a:spcAft>
                <a:spcPct val="0"/>
              </a:spcAft>
              <a:buFont typeface="Wingdings" panose="05000000000000000000" pitchFamily="2" charset="2"/>
              <a:buChar char="ü"/>
            </a:pPr>
            <a:r>
              <a:rPr lang="en-GB" sz="1600" dirty="0" smtClean="0">
                <a:solidFill>
                  <a:prstClr val="black"/>
                </a:solidFill>
                <a:latin typeface="Sassoon Primary Std" panose="020B0503020103030203" pitchFamily="34" charset="0"/>
              </a:rPr>
              <a:t>Member of staff on door daily (unless pressing, best to chat after school)</a:t>
            </a:r>
          </a:p>
          <a:p>
            <a:pPr fontAlgn="base">
              <a:spcBef>
                <a:spcPct val="0"/>
              </a:spcBef>
              <a:spcAft>
                <a:spcPct val="0"/>
              </a:spcAft>
            </a:pPr>
            <a:endParaRPr lang="en-GB" sz="1600" dirty="0">
              <a:solidFill>
                <a:prstClr val="black"/>
              </a:solidFill>
              <a:latin typeface="Sassoon Primary Std" panose="020B0503020103030203" pitchFamily="34" charset="0"/>
            </a:endParaRPr>
          </a:p>
          <a:p>
            <a:pPr marL="285750" indent="-285750" fontAlgn="base">
              <a:spcBef>
                <a:spcPct val="0"/>
              </a:spcBef>
              <a:spcAft>
                <a:spcPct val="0"/>
              </a:spcAft>
              <a:buFont typeface="Wingdings" panose="05000000000000000000" pitchFamily="2" charset="2"/>
              <a:buChar char="ü"/>
            </a:pPr>
            <a:r>
              <a:rPr lang="en-GB" sz="1600" dirty="0" smtClean="0">
                <a:solidFill>
                  <a:prstClr val="black"/>
                </a:solidFill>
                <a:latin typeface="Sassoon Primary Std" panose="020B0503020103030203" pitchFamily="34" charset="0"/>
              </a:rPr>
              <a:t>Child’s reading diary – checked every day</a:t>
            </a:r>
          </a:p>
          <a:p>
            <a:pPr fontAlgn="base">
              <a:spcBef>
                <a:spcPct val="0"/>
              </a:spcBef>
              <a:spcAft>
                <a:spcPct val="0"/>
              </a:spcAft>
            </a:pPr>
            <a:endParaRPr lang="en-GB" sz="1600" dirty="0">
              <a:solidFill>
                <a:prstClr val="black"/>
              </a:solidFill>
              <a:latin typeface="Sassoon Primary Std" panose="020B0503020103030203" pitchFamily="34" charset="0"/>
            </a:endParaRPr>
          </a:p>
          <a:p>
            <a:pPr marL="285750" indent="-285750" fontAlgn="base">
              <a:spcBef>
                <a:spcPct val="0"/>
              </a:spcBef>
              <a:spcAft>
                <a:spcPct val="0"/>
              </a:spcAft>
              <a:buFont typeface="Wingdings" panose="05000000000000000000" pitchFamily="2" charset="2"/>
              <a:buChar char="ü"/>
            </a:pPr>
            <a:r>
              <a:rPr lang="en-GB" sz="1600" dirty="0">
                <a:solidFill>
                  <a:prstClr val="black"/>
                </a:solidFill>
                <a:latin typeface="Sassoon Primary Std" panose="020B0503020103030203" pitchFamily="34" charset="0"/>
              </a:rPr>
              <a:t>Appointments </a:t>
            </a:r>
          </a:p>
          <a:p>
            <a:pPr fontAlgn="base">
              <a:spcBef>
                <a:spcPct val="0"/>
              </a:spcBef>
              <a:spcAft>
                <a:spcPct val="0"/>
              </a:spcAft>
            </a:pPr>
            <a:endParaRPr lang="en-GB" sz="1600" dirty="0">
              <a:solidFill>
                <a:prstClr val="black"/>
              </a:solidFill>
              <a:latin typeface="Sassoon Primary Std" panose="020B0503020103030203" pitchFamily="34" charset="0"/>
            </a:endParaRPr>
          </a:p>
          <a:p>
            <a:pPr marL="285750" indent="-285750" fontAlgn="base">
              <a:spcBef>
                <a:spcPct val="0"/>
              </a:spcBef>
              <a:spcAft>
                <a:spcPct val="0"/>
              </a:spcAft>
              <a:buFont typeface="Wingdings" panose="05000000000000000000" pitchFamily="2" charset="2"/>
              <a:buChar char="ü"/>
            </a:pPr>
            <a:r>
              <a:rPr lang="en-GB" sz="1600" dirty="0">
                <a:solidFill>
                  <a:prstClr val="black"/>
                </a:solidFill>
                <a:latin typeface="Sassoon Primary Std" panose="020B0503020103030203" pitchFamily="34" charset="0"/>
              </a:rPr>
              <a:t>Email school </a:t>
            </a:r>
            <a:r>
              <a:rPr lang="en-GB" sz="1600" dirty="0" smtClean="0">
                <a:solidFill>
                  <a:prstClr val="black"/>
                </a:solidFill>
                <a:latin typeface="Sassoon Primary Std" panose="020B0503020103030203" pitchFamily="34" charset="0"/>
              </a:rPr>
              <a:t>office: </a:t>
            </a:r>
            <a:r>
              <a:rPr lang="en-GB" sz="1600" dirty="0" smtClean="0">
                <a:solidFill>
                  <a:prstClr val="black"/>
                </a:solidFill>
                <a:latin typeface="Sassoon Primary Std" panose="020B0503020103030203" pitchFamily="34" charset="0"/>
                <a:hlinkClick r:id="rId2"/>
              </a:rPr>
              <a:t>office@colville.cambs.sch.uk</a:t>
            </a:r>
            <a:endParaRPr lang="en-GB" sz="1600" dirty="0" smtClean="0">
              <a:solidFill>
                <a:prstClr val="black"/>
              </a:solidFill>
              <a:latin typeface="Sassoon Primary Std" panose="020B0503020103030203" pitchFamily="34" charset="0"/>
            </a:endParaRPr>
          </a:p>
          <a:p>
            <a:pPr fontAlgn="base">
              <a:spcBef>
                <a:spcPct val="0"/>
              </a:spcBef>
              <a:spcAft>
                <a:spcPct val="0"/>
              </a:spcAft>
            </a:pPr>
            <a:endParaRPr lang="en-GB" sz="1600" dirty="0" smtClean="0">
              <a:solidFill>
                <a:prstClr val="black"/>
              </a:solidFill>
              <a:latin typeface="Sassoon Primary Std" panose="020B0503020103030203" pitchFamily="34" charset="0"/>
            </a:endParaRPr>
          </a:p>
          <a:p>
            <a:pPr marL="285750" indent="-285750" fontAlgn="base">
              <a:spcBef>
                <a:spcPct val="0"/>
              </a:spcBef>
              <a:spcAft>
                <a:spcPct val="0"/>
              </a:spcAft>
              <a:buFont typeface="Wingdings" panose="05000000000000000000" pitchFamily="2" charset="2"/>
              <a:buChar char="ü"/>
            </a:pPr>
            <a:r>
              <a:rPr lang="en-US" sz="1600" dirty="0" smtClean="0">
                <a:solidFill>
                  <a:prstClr val="black"/>
                </a:solidFill>
                <a:latin typeface="Sassoon Primary Std" panose="020B0503020103030203" pitchFamily="34" charset="0"/>
              </a:rPr>
              <a:t>Email me: </a:t>
            </a:r>
            <a:r>
              <a:rPr lang="en-US" sz="1600" dirty="0" smtClean="0">
                <a:solidFill>
                  <a:prstClr val="black"/>
                </a:solidFill>
                <a:latin typeface="Sassoon Primary Std" panose="020B0503020103030203" pitchFamily="34" charset="0"/>
                <a:hlinkClick r:id="rId3"/>
              </a:rPr>
              <a:t>cchristie@colville.cambs.sch.uk</a:t>
            </a:r>
            <a:endParaRPr lang="en-US" sz="1600" dirty="0" smtClean="0">
              <a:solidFill>
                <a:prstClr val="black"/>
              </a:solidFill>
              <a:latin typeface="Sassoon Primary Std" panose="020B0503020103030203" pitchFamily="34" charset="0"/>
            </a:endParaRPr>
          </a:p>
          <a:p>
            <a:pPr fontAlgn="base">
              <a:spcBef>
                <a:spcPct val="0"/>
              </a:spcBef>
              <a:spcAft>
                <a:spcPct val="0"/>
              </a:spcAft>
            </a:pPr>
            <a:endParaRPr lang="en-GB" sz="1600" dirty="0">
              <a:solidFill>
                <a:prstClr val="black"/>
              </a:solidFill>
              <a:latin typeface="Sassoon Primary Std" panose="020B0503020103030203" pitchFamily="34" charset="0"/>
            </a:endParaRPr>
          </a:p>
          <a:p>
            <a:pPr marL="285750" indent="-285750" fontAlgn="base">
              <a:spcBef>
                <a:spcPct val="0"/>
              </a:spcBef>
              <a:spcAft>
                <a:spcPct val="0"/>
              </a:spcAft>
              <a:buFont typeface="Wingdings" panose="05000000000000000000" pitchFamily="2" charset="2"/>
              <a:buChar char="ü"/>
            </a:pPr>
            <a:r>
              <a:rPr lang="en-GB" sz="1600" dirty="0">
                <a:solidFill>
                  <a:prstClr val="black"/>
                </a:solidFill>
                <a:latin typeface="Sassoon Primary Std" panose="020B0503020103030203" pitchFamily="34" charset="0"/>
              </a:rPr>
              <a:t>Telephone – </a:t>
            </a:r>
            <a:r>
              <a:rPr lang="en-GB" sz="1600" dirty="0" smtClean="0">
                <a:solidFill>
                  <a:prstClr val="black"/>
                </a:solidFill>
                <a:latin typeface="Sassoon Primary Std" panose="020B0503020103030203" pitchFamily="34" charset="0"/>
              </a:rPr>
              <a:t>01223 576246</a:t>
            </a:r>
            <a:endParaRPr lang="en-GB" sz="1600" dirty="0">
              <a:solidFill>
                <a:prstClr val="black"/>
              </a:solidFill>
              <a:latin typeface="Sassoon Primary Std" panose="020B0503020103030203" pitchFamily="34" charset="0"/>
            </a:endParaRPr>
          </a:p>
          <a:p>
            <a:pPr marL="285750" indent="-285750" fontAlgn="base">
              <a:spcBef>
                <a:spcPct val="0"/>
              </a:spcBef>
              <a:spcAft>
                <a:spcPct val="0"/>
              </a:spcAft>
              <a:buFont typeface="Wingdings" panose="05000000000000000000" pitchFamily="2" charset="2"/>
              <a:buChar char="ü"/>
            </a:pPr>
            <a:endParaRPr lang="en-GB" sz="1600" dirty="0">
              <a:solidFill>
                <a:prstClr val="black"/>
              </a:solidFill>
              <a:latin typeface="Sassoon Primary Std" panose="020B0503020103030203" pitchFamily="34" charset="0"/>
            </a:endParaRPr>
          </a:p>
          <a:p>
            <a:pPr marL="285750" indent="-285750" fontAlgn="base">
              <a:spcBef>
                <a:spcPct val="0"/>
              </a:spcBef>
              <a:spcAft>
                <a:spcPct val="0"/>
              </a:spcAft>
              <a:buFont typeface="Wingdings" panose="05000000000000000000" pitchFamily="2" charset="2"/>
              <a:buChar char="ü"/>
            </a:pPr>
            <a:r>
              <a:rPr lang="en-GB" sz="1600" dirty="0">
                <a:solidFill>
                  <a:prstClr val="black"/>
                </a:solidFill>
                <a:latin typeface="Sassoon Primary Std" panose="020B0503020103030203" pitchFamily="34" charset="0"/>
              </a:rPr>
              <a:t>Text message service</a:t>
            </a:r>
          </a:p>
          <a:p>
            <a:pPr marL="285750" indent="-285750" fontAlgn="base">
              <a:spcBef>
                <a:spcPct val="0"/>
              </a:spcBef>
              <a:spcAft>
                <a:spcPct val="0"/>
              </a:spcAft>
              <a:buFont typeface="Wingdings" panose="05000000000000000000" pitchFamily="2" charset="2"/>
              <a:buChar char="ü"/>
            </a:pPr>
            <a:endParaRPr lang="en-GB" sz="1600" dirty="0">
              <a:solidFill>
                <a:prstClr val="black"/>
              </a:solidFill>
              <a:latin typeface="Sassoon Primary Std" panose="020B0503020103030203" pitchFamily="34" charset="0"/>
            </a:endParaRPr>
          </a:p>
          <a:p>
            <a:pPr marL="285750" indent="-285750" fontAlgn="base">
              <a:spcBef>
                <a:spcPct val="0"/>
              </a:spcBef>
              <a:spcAft>
                <a:spcPct val="0"/>
              </a:spcAft>
              <a:buFont typeface="Wingdings" panose="05000000000000000000" pitchFamily="2" charset="2"/>
              <a:buChar char="ü"/>
            </a:pPr>
            <a:r>
              <a:rPr lang="en-GB" sz="1600" dirty="0">
                <a:solidFill>
                  <a:srgbClr val="C42F1A">
                    <a:lumMod val="75000"/>
                  </a:srgbClr>
                </a:solidFill>
                <a:latin typeface="Sassoon Primary Std" panose="020B0503020103030203" pitchFamily="34" charset="0"/>
              </a:rPr>
              <a:t>Please ensure school has your up to date contact details</a:t>
            </a:r>
          </a:p>
          <a:p>
            <a:pPr fontAlgn="base">
              <a:spcBef>
                <a:spcPct val="0"/>
              </a:spcBef>
              <a:spcAft>
                <a:spcPct val="0"/>
              </a:spcAft>
            </a:pPr>
            <a:endParaRPr lang="en-GB" sz="1600" dirty="0">
              <a:solidFill>
                <a:prstClr val="black"/>
              </a:solidFill>
              <a:latin typeface="Sassoon Primary Std" panose="020B0503020103030203" pitchFamily="34" charset="0"/>
            </a:endParaRPr>
          </a:p>
          <a:p>
            <a:pPr marL="285750" indent="-285750" fontAlgn="base">
              <a:spcBef>
                <a:spcPct val="0"/>
              </a:spcBef>
              <a:spcAft>
                <a:spcPct val="0"/>
              </a:spcAft>
              <a:buFont typeface="Wingdings" panose="05000000000000000000" pitchFamily="2" charset="2"/>
              <a:buChar char="ü"/>
            </a:pPr>
            <a:r>
              <a:rPr lang="en-GB" sz="1600" dirty="0">
                <a:solidFill>
                  <a:prstClr val="black"/>
                </a:solidFill>
                <a:latin typeface="Sassoon Primary Std" panose="020B0503020103030203" pitchFamily="34" charset="0"/>
              </a:rPr>
              <a:t>Paperless school – check </a:t>
            </a:r>
            <a:r>
              <a:rPr lang="en-GB" sz="1600" dirty="0" smtClean="0">
                <a:solidFill>
                  <a:prstClr val="black"/>
                </a:solidFill>
                <a:latin typeface="Sassoon Primary Std" panose="020B0503020103030203" pitchFamily="34" charset="0"/>
              </a:rPr>
              <a:t>website </a:t>
            </a:r>
            <a:r>
              <a:rPr lang="en-GB" sz="1600" dirty="0">
                <a:solidFill>
                  <a:prstClr val="black"/>
                </a:solidFill>
                <a:latin typeface="Sassoon Primary Std" panose="020B0503020103030203" pitchFamily="34" charset="0"/>
              </a:rPr>
              <a:t>for regular </a:t>
            </a:r>
            <a:r>
              <a:rPr lang="en-GB" sz="1600" dirty="0" smtClean="0">
                <a:solidFill>
                  <a:prstClr val="black"/>
                </a:solidFill>
                <a:latin typeface="Sassoon Primary Std" panose="020B0503020103030203" pitchFamily="34" charset="0"/>
              </a:rPr>
              <a:t>dates</a:t>
            </a:r>
          </a:p>
          <a:p>
            <a:pPr marL="285750" indent="-285750" fontAlgn="base">
              <a:spcBef>
                <a:spcPct val="0"/>
              </a:spcBef>
              <a:spcAft>
                <a:spcPct val="0"/>
              </a:spcAft>
              <a:buFont typeface="Wingdings" panose="05000000000000000000" pitchFamily="2" charset="2"/>
              <a:buChar char="ü"/>
            </a:pPr>
            <a:endParaRPr lang="en-GB" sz="1600" dirty="0">
              <a:solidFill>
                <a:prstClr val="black"/>
              </a:solidFill>
              <a:latin typeface="Sassoon Primary Std" panose="020B0503020103030203" pitchFamily="34" charset="0"/>
            </a:endParaRPr>
          </a:p>
          <a:p>
            <a:pPr marL="285750" indent="-285750" fontAlgn="base">
              <a:spcBef>
                <a:spcPct val="0"/>
              </a:spcBef>
              <a:spcAft>
                <a:spcPct val="0"/>
              </a:spcAft>
              <a:buFont typeface="Wingdings" panose="05000000000000000000" pitchFamily="2" charset="2"/>
              <a:buChar char="ü"/>
            </a:pPr>
            <a:r>
              <a:rPr lang="en-GB" sz="1600" dirty="0" smtClean="0">
                <a:solidFill>
                  <a:prstClr val="black"/>
                </a:solidFill>
                <a:latin typeface="Sassoon Primary Std" panose="020B0503020103030203" pitchFamily="34" charset="0"/>
              </a:rPr>
              <a:t>Half termly newsletter sent out</a:t>
            </a:r>
          </a:p>
          <a:p>
            <a:pPr marL="285750" indent="-285750" fontAlgn="base">
              <a:spcBef>
                <a:spcPct val="0"/>
              </a:spcBef>
              <a:spcAft>
                <a:spcPct val="0"/>
              </a:spcAft>
              <a:buFont typeface="Wingdings" panose="05000000000000000000" pitchFamily="2" charset="2"/>
              <a:buChar char="ü"/>
            </a:pPr>
            <a:endParaRPr lang="en-GB" sz="1600" dirty="0">
              <a:solidFill>
                <a:prstClr val="black"/>
              </a:solidFill>
              <a:latin typeface="Sassoon Primary Std" panose="020B0503020103030203" pitchFamily="34" charset="0"/>
            </a:endParaRPr>
          </a:p>
          <a:p>
            <a:pPr marL="285750" indent="-285750" fontAlgn="base">
              <a:spcBef>
                <a:spcPct val="0"/>
              </a:spcBef>
              <a:spcAft>
                <a:spcPct val="0"/>
              </a:spcAft>
              <a:buFont typeface="Wingdings" panose="05000000000000000000" pitchFamily="2" charset="2"/>
              <a:buChar char="ü"/>
            </a:pPr>
            <a:r>
              <a:rPr lang="en-GB" sz="1600" dirty="0" smtClean="0">
                <a:solidFill>
                  <a:prstClr val="black"/>
                </a:solidFill>
                <a:latin typeface="Sassoon Primary Std" panose="020B0503020103030203" pitchFamily="34" charset="0"/>
              </a:rPr>
              <a:t>Parents workshops: phonics, reading, maths, Tapestry.</a:t>
            </a:r>
          </a:p>
          <a:p>
            <a:pPr marL="285750" indent="-285750" fontAlgn="base">
              <a:spcBef>
                <a:spcPct val="0"/>
              </a:spcBef>
              <a:spcAft>
                <a:spcPct val="0"/>
              </a:spcAft>
              <a:buFont typeface="Wingdings" panose="05000000000000000000" pitchFamily="2" charset="2"/>
              <a:buChar char="ü"/>
            </a:pPr>
            <a:endParaRPr lang="en-GB" sz="1600" dirty="0">
              <a:solidFill>
                <a:prstClr val="black"/>
              </a:solidFill>
              <a:latin typeface="Sassoon Primary Std" panose="020B0503020103030203" pitchFamily="34" charset="0"/>
            </a:endParaRPr>
          </a:p>
          <a:p>
            <a:pPr marL="285750" indent="-285750" fontAlgn="base">
              <a:spcBef>
                <a:spcPct val="0"/>
              </a:spcBef>
              <a:spcAft>
                <a:spcPct val="0"/>
              </a:spcAft>
              <a:buFont typeface="Wingdings" panose="05000000000000000000" pitchFamily="2" charset="2"/>
              <a:buChar char="ü"/>
            </a:pPr>
            <a:r>
              <a:rPr lang="en-GB" sz="1600" dirty="0" smtClean="0">
                <a:solidFill>
                  <a:prstClr val="black"/>
                </a:solidFill>
                <a:latin typeface="Sassoon Primary Std" panose="020B0503020103030203" pitchFamily="34" charset="0"/>
              </a:rPr>
              <a:t>Parents Evenings in Autumn and Spring Term. Reports in July.</a:t>
            </a:r>
          </a:p>
          <a:p>
            <a:pPr fontAlgn="base">
              <a:spcBef>
                <a:spcPct val="0"/>
              </a:spcBef>
              <a:spcAft>
                <a:spcPct val="0"/>
              </a:spcAft>
            </a:pPr>
            <a:r>
              <a:rPr lang="en-GB" dirty="0" smtClean="0">
                <a:solidFill>
                  <a:prstClr val="black"/>
                </a:solidFill>
                <a:latin typeface="Sassoon Primary Std" panose="020B0503020103030203" pitchFamily="34" charset="0"/>
              </a:rPr>
              <a:t> </a:t>
            </a:r>
          </a:p>
          <a:p>
            <a:pPr algn="ctr" fontAlgn="base">
              <a:spcBef>
                <a:spcPct val="0"/>
              </a:spcBef>
              <a:spcAft>
                <a:spcPct val="0"/>
              </a:spcAft>
            </a:pPr>
            <a:r>
              <a:rPr lang="en-GB" dirty="0" smtClean="0">
                <a:solidFill>
                  <a:prstClr val="black"/>
                </a:solidFill>
                <a:latin typeface="Sassoon Primary Std" panose="020B0503020103030203" pitchFamily="34" charset="0"/>
              </a:rPr>
              <a:t>www.colvilleschool.co.uk</a:t>
            </a:r>
            <a:endParaRPr lang="en-GB" dirty="0">
              <a:solidFill>
                <a:prstClr val="black"/>
              </a:solidFill>
              <a:latin typeface="Sassoon Primary Std" panose="020B0503020103030203" pitchFamily="34" charset="0"/>
            </a:endParaRPr>
          </a:p>
          <a:p>
            <a:pPr fontAlgn="base">
              <a:spcBef>
                <a:spcPct val="0"/>
              </a:spcBef>
              <a:spcAft>
                <a:spcPct val="0"/>
              </a:spcAft>
            </a:pPr>
            <a:endParaRPr lang="en-GB" dirty="0">
              <a:solidFill>
                <a:prstClr val="black"/>
              </a:solidFill>
              <a:latin typeface="Arial" charset="0"/>
            </a:endParaRPr>
          </a:p>
          <a:p>
            <a:pPr fontAlgn="base">
              <a:spcBef>
                <a:spcPct val="0"/>
              </a:spcBef>
              <a:spcAft>
                <a:spcPct val="0"/>
              </a:spcAft>
            </a:pPr>
            <a:endParaRPr lang="en-GB" dirty="0">
              <a:solidFill>
                <a:prstClr val="black"/>
              </a:solidFill>
              <a:latin typeface="Arial" charset="0"/>
            </a:endParaRPr>
          </a:p>
        </p:txBody>
      </p:sp>
      <p:pic>
        <p:nvPicPr>
          <p:cNvPr id="7" name="Picture 2" descr="Image result for home-school communicatio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778814">
            <a:off x="5504770" y="1237200"/>
            <a:ext cx="3278642" cy="20264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4138386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330</TotalTime>
  <Words>1562</Words>
  <Application>Microsoft Office PowerPoint</Application>
  <PresentationFormat>On-screen Show (4:3)</PresentationFormat>
  <Paragraphs>133</Paragraphs>
  <Slides>12</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12</vt:i4>
      </vt:variant>
    </vt:vector>
  </HeadingPairs>
  <TitlesOfParts>
    <vt:vector size="21" baseType="lpstr">
      <vt:lpstr>Arial</vt:lpstr>
      <vt:lpstr>Brush Script MT</vt:lpstr>
      <vt:lpstr>Calibri</vt:lpstr>
      <vt:lpstr>Open Sans</vt:lpstr>
      <vt:lpstr>Pacifico</vt:lpstr>
      <vt:lpstr>Sassoon Primary</vt:lpstr>
      <vt:lpstr>Sassoon Primary Std</vt:lpstr>
      <vt:lpstr>Wingdings</vt:lpstr>
      <vt:lpstr>Office Theme</vt:lpstr>
      <vt:lpstr>PowerPoint Presentation</vt:lpstr>
      <vt:lpstr>Meet our Reception Team!</vt:lpstr>
      <vt:lpstr>In your packs you should have received the following:</vt:lpstr>
      <vt:lpstr>Is your child school ready?</vt:lpstr>
      <vt:lpstr>PowerPoint Presentation</vt:lpstr>
      <vt:lpstr>An ‘average’ day in Reception</vt:lpstr>
      <vt:lpstr>PowerPoint Presentation</vt:lpstr>
      <vt:lpstr>PowerPoint Presentation</vt:lpstr>
      <vt:lpstr>PowerPoint Presentation</vt:lpstr>
      <vt:lpstr>PowerPoint Presentation</vt:lpstr>
      <vt:lpstr>Useful websites for starting school:</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Charlotte Christie</dc:creator>
  <cp:lastModifiedBy>Daniel Watkins</cp:lastModifiedBy>
  <cp:revision>64</cp:revision>
  <dcterms:created xsi:type="dcterms:W3CDTF">2018-06-22T08:33:57Z</dcterms:created>
  <dcterms:modified xsi:type="dcterms:W3CDTF">2021-06-29T07:28:19Z</dcterms:modified>
</cp:coreProperties>
</file>